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590" r:id="rId5"/>
    <p:sldId id="633" r:id="rId6"/>
    <p:sldId id="635" r:id="rId7"/>
    <p:sldId id="634" r:id="rId8"/>
    <p:sldId id="339" r:id="rId9"/>
    <p:sldId id="2957" r:id="rId10"/>
    <p:sldId id="651" r:id="rId11"/>
    <p:sldId id="586" r:id="rId12"/>
    <p:sldId id="261" r:id="rId13"/>
    <p:sldId id="645" r:id="rId14"/>
  </p:sldIdLst>
  <p:sldSz cx="12192000" cy="6858000"/>
  <p:notesSz cx="6797675" cy="9928225"/>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211" userDrawn="1">
          <p15:clr>
            <a:srgbClr val="A4A3A4"/>
          </p15:clr>
        </p15:guide>
        <p15:guide id="3" pos="7423" userDrawn="1">
          <p15:clr>
            <a:srgbClr val="A4A3A4"/>
          </p15:clr>
        </p15:guide>
        <p15:guide id="4" orient="horz" pos="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008F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74"/>
  </p:normalViewPr>
  <p:slideViewPr>
    <p:cSldViewPr snapToGrid="0" snapToObjects="1">
      <p:cViewPr varScale="1">
        <p:scale>
          <a:sx n="114" d="100"/>
          <a:sy n="114" d="100"/>
        </p:scale>
        <p:origin x="414" y="114"/>
      </p:cViewPr>
      <p:guideLst>
        <p:guide orient="horz" pos="595"/>
        <p:guide pos="211"/>
        <p:guide pos="7423"/>
        <p:guide orient="horz" pos="89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26055794-9B30-C643-AFFE-804292E41D08}" type="datetimeFigureOut">
              <a:rPr lang="en-US"/>
              <a:pPr>
                <a:defRPr/>
              </a:pPr>
              <a:t>1/31/2023</a:t>
            </a:fld>
            <a:endParaRPr 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24DFB8CB-CE0F-BC4F-86BB-211563F6FAE4}" type="slidenum">
              <a:rPr lang="en-US"/>
              <a:pPr>
                <a:defRPr/>
              </a:pPr>
              <a:t>‹#›</a:t>
            </a:fld>
            <a:endParaRPr lang="en-US"/>
          </a:p>
        </p:txBody>
      </p:sp>
    </p:spTree>
    <p:extLst>
      <p:ext uri="{BB962C8B-B14F-4D97-AF65-F5344CB8AC3E}">
        <p14:creationId xmlns:p14="http://schemas.microsoft.com/office/powerpoint/2010/main" val="2349757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F7DABA2B-0A1E-9240-B9B6-09FA40BDFA2E}" type="datetimeFigureOut">
              <a:rPr lang="en-US"/>
              <a:pPr>
                <a:defRPr/>
              </a:pPr>
              <a:t>1/31/2023</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570F38E-81F3-B14A-8C05-8130B15E9E4C}" type="slidenum">
              <a:rPr lang="en-US"/>
              <a:pPr>
                <a:defRPr/>
              </a:pPr>
              <a:t>‹#›</a:t>
            </a:fld>
            <a:endParaRPr lang="en-US"/>
          </a:p>
        </p:txBody>
      </p:sp>
    </p:spTree>
    <p:extLst>
      <p:ext uri="{BB962C8B-B14F-4D97-AF65-F5344CB8AC3E}">
        <p14:creationId xmlns:p14="http://schemas.microsoft.com/office/powerpoint/2010/main" val="15858176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fld id="{83965CD6-2ED1-49DE-B404-2360C18DAD62}" type="slidenum">
              <a:rPr lang="en-US" altLang="en-US" smtClean="0">
                <a:latin typeface="Calibri" panose="020F0502020204030204" pitchFamily="34" charset="0"/>
              </a:rPr>
              <a:pPr/>
              <a:t>1</a:t>
            </a:fld>
            <a:endParaRPr lang="en-US" altLang="en-US">
              <a:latin typeface="Calibri" panose="020F0502020204030204" pitchFamily="34" charset="0"/>
            </a:endParaRPr>
          </a:p>
        </p:txBody>
      </p:sp>
    </p:spTree>
    <p:extLst>
      <p:ext uri="{BB962C8B-B14F-4D97-AF65-F5344CB8AC3E}">
        <p14:creationId xmlns:p14="http://schemas.microsoft.com/office/powerpoint/2010/main" val="173575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fld id="{46ECA1CB-7173-4C2B-801A-CCE4D34A84F2}" type="slidenum">
              <a:rPr lang="en-GB" altLang="en-US" smtClean="0">
                <a:latin typeface="Calibri" panose="020F0502020204030204" pitchFamily="34" charset="0"/>
              </a:rPr>
              <a:pPr/>
              <a:t>8</a:t>
            </a:fld>
            <a:endParaRPr lang="en-GB" altLang="en-US">
              <a:latin typeface="Calibri" panose="020F0502020204030204" pitchFamily="34" charset="0"/>
            </a:endParaRPr>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651656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5/5 participants said their answers were based on belief/experience, 2/5 said they would be willing to share their experience/expertise with CERES.</a:t>
            </a:r>
          </a:p>
          <a:p>
            <a:r>
              <a:rPr lang="en-GB" baseline="0" dirty="0"/>
              <a:t>The same 2/5 said their answers were also based on data/evidence and they would be willing to share their data or results with CERES.</a:t>
            </a:r>
          </a:p>
          <a:p>
            <a:r>
              <a:rPr lang="en-GB" baseline="0" dirty="0"/>
              <a:t>All rankings in this analysis are given by the questionnaire participants.</a:t>
            </a:r>
          </a:p>
          <a:p>
            <a:endParaRPr lang="en-GB" baseline="0" dirty="0"/>
          </a:p>
          <a:p>
            <a:r>
              <a:rPr lang="en-GB" dirty="0"/>
              <a:t>One participant</a:t>
            </a:r>
            <a:r>
              <a:rPr lang="en-GB" baseline="0" dirty="0"/>
              <a:t> commented “</a:t>
            </a:r>
            <a:r>
              <a:rPr lang="en-GB" i="1" baseline="0" dirty="0"/>
              <a:t>the occurrence of upwelling is the essential for productivity in the area as there are no river in there area that might contribute with discharges of nutrients into coastal area. the area is only affected by occasional rains. when  long periods of relaxation of upwelling occur means increased temperature high water transparency and reduced food availability</a:t>
            </a:r>
            <a:r>
              <a:rPr lang="en-GB" baseline="0" dirty="0"/>
              <a:t>.”</a:t>
            </a:r>
          </a:p>
          <a:p>
            <a:endParaRPr lang="en-GB" baseline="0" dirty="0"/>
          </a:p>
          <a:p>
            <a:r>
              <a:rPr lang="en-GB" baseline="0" dirty="0"/>
              <a:t>One participant commented: “</a:t>
            </a:r>
            <a:r>
              <a:rPr lang="en-GB" i="1" baseline="0" dirty="0"/>
              <a:t>due to climate change and shifts on occurrence on upwelling therefore reduced chlorophyll, might need to allow to farm fish</a:t>
            </a:r>
            <a:r>
              <a:rPr lang="en-GB" baseline="0" dirty="0"/>
              <a:t>.”</a:t>
            </a:r>
          </a:p>
          <a:p>
            <a:endParaRPr lang="en-GB" baseline="0" dirty="0"/>
          </a:p>
          <a:p>
            <a:r>
              <a:rPr lang="en-GB" baseline="0" dirty="0"/>
              <a:t>No EU legislation was thought to negatively influence the exploitation of the mussels, however local Portuguese legislation was considered detrimental: too much bureaucracy and slow. Legislation not adapted to farmers reality.</a:t>
            </a:r>
          </a:p>
          <a:p>
            <a:endParaRPr lang="en-GB" baseline="0" dirty="0"/>
          </a:p>
          <a:p>
            <a:r>
              <a:rPr lang="en-GB" b="1" baseline="0" dirty="0"/>
              <a:t>Immediate problems for the industry: </a:t>
            </a:r>
            <a:r>
              <a:rPr lang="en-GB" baseline="0" dirty="0"/>
              <a:t>Incidence of Harmful Algal Blooms (HABS), reduction of water quality, changes in wind currents, sea currents and therefore water temperature, competition and monopolization, staff recruitment and lack of knowledge of industry by available workers.</a:t>
            </a:r>
          </a:p>
          <a:p>
            <a:r>
              <a:rPr lang="en-GB" b="1" baseline="0" dirty="0"/>
              <a:t>Mid term problems for the industry (5-10 years): </a:t>
            </a:r>
            <a:r>
              <a:rPr lang="en-GB" baseline="0" dirty="0"/>
              <a:t>Greater incidence of Harmful Algal Blooms, reduction of water quality</a:t>
            </a:r>
          </a:p>
          <a:p>
            <a:r>
              <a:rPr lang="en-GB" b="1" baseline="0" dirty="0"/>
              <a:t>Long term problems for the industry (next decades): </a:t>
            </a:r>
            <a:r>
              <a:rPr lang="en-GB" baseline="0" dirty="0"/>
              <a:t>Greater incidence of Harmful Algal Blooms, interspecific competition with exotic species, reduction in water quality</a:t>
            </a:r>
            <a:endParaRPr lang="en-GB" dirty="0"/>
          </a:p>
        </p:txBody>
      </p:sp>
      <p:sp>
        <p:nvSpPr>
          <p:cNvPr id="4" name="Slide Number Placeholder 3"/>
          <p:cNvSpPr>
            <a:spLocks noGrp="1"/>
          </p:cNvSpPr>
          <p:nvPr>
            <p:ph type="sldNum" sz="quarter" idx="10"/>
          </p:nvPr>
        </p:nvSpPr>
        <p:spPr/>
        <p:txBody>
          <a:bodyPr/>
          <a:lstStyle/>
          <a:p>
            <a:fld id="{008ACAA7-2279-469E-A608-60898DC88928}" type="slidenum">
              <a:rPr lang="en-GB" smtClean="0"/>
              <a:t>9</a:t>
            </a:fld>
            <a:endParaRPr lang="en-GB" dirty="0"/>
          </a:p>
        </p:txBody>
      </p:sp>
    </p:spTree>
    <p:extLst>
      <p:ext uri="{BB962C8B-B14F-4D97-AF65-F5344CB8AC3E}">
        <p14:creationId xmlns:p14="http://schemas.microsoft.com/office/powerpoint/2010/main" val="4178419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Blu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34964" y="1412875"/>
            <a:ext cx="10333037" cy="1022212"/>
          </a:xfrm>
        </p:spPr>
        <p:txBody>
          <a:bodyPr anchor="b"/>
          <a:lstStyle>
            <a:lvl1pPr algn="l">
              <a:defRPr sz="45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4964" y="2601119"/>
            <a:ext cx="10333037" cy="1655762"/>
          </a:xfrm>
        </p:spPr>
        <p:txBody>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860660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28340" y="1412875"/>
            <a:ext cx="3932237" cy="1124640"/>
          </a:xfrm>
        </p:spPr>
        <p:txBody>
          <a:bodyPr anchor="b"/>
          <a:lstStyle>
            <a:lvl1pPr>
              <a:defRPr sz="2400"/>
            </a:lvl1pPr>
          </a:lstStyle>
          <a:p>
            <a:r>
              <a:rPr lang="en-US"/>
              <a:t>Click to edit Master title style</a:t>
            </a:r>
          </a:p>
        </p:txBody>
      </p:sp>
      <p:sp>
        <p:nvSpPr>
          <p:cNvPr id="4" name="Text Placeholder 3"/>
          <p:cNvSpPr>
            <a:spLocks noGrp="1"/>
          </p:cNvSpPr>
          <p:nvPr>
            <p:ph type="body" sz="half" idx="2"/>
          </p:nvPr>
        </p:nvSpPr>
        <p:spPr>
          <a:xfrm>
            <a:off x="328340" y="2713391"/>
            <a:ext cx="3932237" cy="3369365"/>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8" name="Content Placeholder 9"/>
          <p:cNvSpPr>
            <a:spLocks noGrp="1"/>
          </p:cNvSpPr>
          <p:nvPr>
            <p:ph sz="quarter" idx="10"/>
          </p:nvPr>
        </p:nvSpPr>
        <p:spPr>
          <a:xfrm>
            <a:off x="4404853" y="1412883"/>
            <a:ext cx="7423611" cy="4670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0029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328340" y="1412875"/>
            <a:ext cx="3932237" cy="1124640"/>
          </a:xfrm>
        </p:spPr>
        <p:txBody>
          <a:bodyPr anchor="b"/>
          <a:lstStyle>
            <a:lvl1pPr>
              <a:defRPr sz="2400"/>
            </a:lvl1pPr>
          </a:lstStyle>
          <a:p>
            <a:r>
              <a:rPr lang="en-US"/>
              <a:t>Click to edit Master title style</a:t>
            </a:r>
          </a:p>
        </p:txBody>
      </p:sp>
      <p:sp>
        <p:nvSpPr>
          <p:cNvPr id="5" name="Text Placeholder 3"/>
          <p:cNvSpPr>
            <a:spLocks noGrp="1"/>
          </p:cNvSpPr>
          <p:nvPr>
            <p:ph type="body" sz="half" idx="2"/>
          </p:nvPr>
        </p:nvSpPr>
        <p:spPr>
          <a:xfrm>
            <a:off x="328340" y="2713391"/>
            <a:ext cx="3932237" cy="3369365"/>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9" name="Content Placeholder 9"/>
          <p:cNvSpPr>
            <a:spLocks noGrp="1"/>
          </p:cNvSpPr>
          <p:nvPr>
            <p:ph sz="quarter" idx="10"/>
          </p:nvPr>
        </p:nvSpPr>
        <p:spPr>
          <a:xfrm>
            <a:off x="4404853" y="1412883"/>
            <a:ext cx="7423611" cy="4670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6479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a:spLocks noGrp="1"/>
          </p:cNvSpPr>
          <p:nvPr>
            <p:ph type="title"/>
          </p:nvPr>
        </p:nvSpPr>
        <p:spPr>
          <a:xfrm>
            <a:off x="328340" y="1412875"/>
            <a:ext cx="3932237" cy="1124640"/>
          </a:xfrm>
        </p:spPr>
        <p:txBody>
          <a:bodyPr anchor="b"/>
          <a:lstStyle>
            <a:lvl1pPr>
              <a:defRPr sz="2400"/>
            </a:lvl1pPr>
          </a:lstStyle>
          <a:p>
            <a:r>
              <a:rPr lang="en-US"/>
              <a:t>Click to edit Master title style</a:t>
            </a:r>
          </a:p>
        </p:txBody>
      </p:sp>
      <p:sp>
        <p:nvSpPr>
          <p:cNvPr id="5" name="Text Placeholder 3"/>
          <p:cNvSpPr>
            <a:spLocks noGrp="1"/>
          </p:cNvSpPr>
          <p:nvPr>
            <p:ph type="body" sz="half" idx="2"/>
          </p:nvPr>
        </p:nvSpPr>
        <p:spPr>
          <a:xfrm>
            <a:off x="328340" y="2713391"/>
            <a:ext cx="3932237" cy="3369365"/>
          </a:xfrm>
        </p:spPr>
        <p:txBody>
          <a:bodyPr/>
          <a:lstStyle>
            <a:lvl1pPr marL="0" indent="0">
              <a:buNone/>
              <a:defRPr sz="1200"/>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a:t>Edit Master text styles</a:t>
            </a:r>
          </a:p>
        </p:txBody>
      </p:sp>
      <p:sp>
        <p:nvSpPr>
          <p:cNvPr id="10" name="Content Placeholder 9"/>
          <p:cNvSpPr>
            <a:spLocks noGrp="1"/>
          </p:cNvSpPr>
          <p:nvPr>
            <p:ph sz="quarter" idx="10"/>
          </p:nvPr>
        </p:nvSpPr>
        <p:spPr>
          <a:xfrm>
            <a:off x="4404853" y="1412883"/>
            <a:ext cx="7423611" cy="46704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6824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urple signoff">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userDrawn="1"/>
        </p:nvSpPr>
        <p:spPr bwMode="auto">
          <a:xfrm>
            <a:off x="6608916" y="2506008"/>
            <a:ext cx="405908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defRPr/>
            </a:pPr>
            <a:r>
              <a:rPr lang="en-US" altLang="x-none" sz="5400" dirty="0">
                <a:solidFill>
                  <a:schemeClr val="bg1"/>
                </a:solidFill>
              </a:rPr>
              <a:t>Thank you</a:t>
            </a:r>
          </a:p>
          <a:p>
            <a:pPr>
              <a:defRPr/>
            </a:pPr>
            <a:r>
              <a:rPr lang="en-US" altLang="x-none" sz="1800" dirty="0">
                <a:solidFill>
                  <a:schemeClr val="bg1"/>
                </a:solidFill>
              </a:rPr>
              <a:t>For more information </a:t>
            </a:r>
            <a:br>
              <a:rPr lang="en-US" altLang="x-none" sz="1800" dirty="0">
                <a:solidFill>
                  <a:schemeClr val="bg1"/>
                </a:solidFill>
              </a:rPr>
            </a:br>
            <a:r>
              <a:rPr lang="en-US" altLang="x-none" sz="1800" b="1" dirty="0">
                <a:solidFill>
                  <a:schemeClr val="bg1"/>
                </a:solidFill>
              </a:rPr>
              <a:t>visit </a:t>
            </a:r>
            <a:r>
              <a:rPr lang="en-US" altLang="x-none" sz="1800" b="1" dirty="0" err="1">
                <a:solidFill>
                  <a:schemeClr val="bg1"/>
                </a:solidFill>
              </a:rPr>
              <a:t>www.hull.ac.uk</a:t>
            </a:r>
            <a:endParaRPr lang="en-US" altLang="x-none" sz="1800" b="1" dirty="0">
              <a:solidFill>
                <a:schemeClr val="bg1"/>
              </a:solidFill>
            </a:endParaRPr>
          </a:p>
        </p:txBody>
      </p:sp>
      <p:pic>
        <p:nvPicPr>
          <p:cNvPr id="5"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560823" y="2413000"/>
            <a:ext cx="43561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936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en signoff">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6608916" y="2506008"/>
            <a:ext cx="405908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defRPr/>
            </a:pPr>
            <a:r>
              <a:rPr lang="en-US" altLang="x-none" sz="5400" dirty="0">
                <a:solidFill>
                  <a:schemeClr val="bg1"/>
                </a:solidFill>
              </a:rPr>
              <a:t>Thank you</a:t>
            </a:r>
          </a:p>
          <a:p>
            <a:pPr>
              <a:defRPr/>
            </a:pPr>
            <a:r>
              <a:rPr lang="en-US" altLang="x-none" sz="1800" dirty="0">
                <a:solidFill>
                  <a:schemeClr val="bg1"/>
                </a:solidFill>
              </a:rPr>
              <a:t>For more information </a:t>
            </a:r>
            <a:br>
              <a:rPr lang="en-US" altLang="x-none" sz="1800" dirty="0">
                <a:solidFill>
                  <a:schemeClr val="bg1"/>
                </a:solidFill>
              </a:rPr>
            </a:br>
            <a:r>
              <a:rPr lang="en-US" altLang="x-none" sz="1800" b="1" dirty="0">
                <a:solidFill>
                  <a:schemeClr val="bg1"/>
                </a:solidFill>
              </a:rPr>
              <a:t>visit </a:t>
            </a:r>
            <a:r>
              <a:rPr lang="en-US" altLang="x-none" sz="1800" b="1" dirty="0" err="1">
                <a:solidFill>
                  <a:schemeClr val="bg1"/>
                </a:solidFill>
              </a:rPr>
              <a:t>www.hull.ac.uk</a:t>
            </a:r>
            <a:endParaRPr lang="en-US" altLang="x-none" sz="1800" b="1" dirty="0">
              <a:solidFill>
                <a:schemeClr val="bg1"/>
              </a:solidFill>
            </a:endParaRPr>
          </a:p>
        </p:txBody>
      </p:sp>
      <p:pic>
        <p:nvPicPr>
          <p:cNvPr id="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560823" y="2413000"/>
            <a:ext cx="43561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0377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signoff">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userDrawn="1"/>
        </p:nvSpPr>
        <p:spPr bwMode="auto">
          <a:xfrm>
            <a:off x="6608916" y="2506008"/>
            <a:ext cx="405908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defRPr/>
            </a:pPr>
            <a:r>
              <a:rPr lang="en-US" altLang="x-none" sz="5400" dirty="0">
                <a:solidFill>
                  <a:schemeClr val="bg1"/>
                </a:solidFill>
              </a:rPr>
              <a:t>Thank you</a:t>
            </a:r>
          </a:p>
          <a:p>
            <a:pPr>
              <a:defRPr/>
            </a:pPr>
            <a:r>
              <a:rPr lang="en-US" altLang="x-none" sz="1800" dirty="0">
                <a:solidFill>
                  <a:schemeClr val="bg1"/>
                </a:solidFill>
              </a:rPr>
              <a:t>For more information </a:t>
            </a:r>
            <a:br>
              <a:rPr lang="en-US" altLang="x-none" sz="1800" dirty="0">
                <a:solidFill>
                  <a:schemeClr val="bg1"/>
                </a:solidFill>
              </a:rPr>
            </a:br>
            <a:r>
              <a:rPr lang="en-US" altLang="x-none" sz="1800" b="1" dirty="0">
                <a:solidFill>
                  <a:schemeClr val="bg1"/>
                </a:solidFill>
              </a:rPr>
              <a:t>visit </a:t>
            </a:r>
            <a:r>
              <a:rPr lang="en-US" altLang="x-none" sz="1800" b="1" dirty="0" err="1">
                <a:solidFill>
                  <a:schemeClr val="bg1"/>
                </a:solidFill>
              </a:rPr>
              <a:t>www.hull.ac.uk</a:t>
            </a:r>
            <a:endParaRPr lang="en-US" altLang="x-none" sz="1800" b="1" dirty="0">
              <a:solidFill>
                <a:schemeClr val="bg1"/>
              </a:solidFill>
            </a:endParaRPr>
          </a:p>
        </p:txBody>
      </p:sp>
      <p:pic>
        <p:nvPicPr>
          <p:cNvPr id="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1560823" y="2413000"/>
            <a:ext cx="43561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2918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image with caption - purpl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1"/>
          </p:nvPr>
        </p:nvSpPr>
        <p:spPr>
          <a:xfrm>
            <a:off x="5984881" y="226142"/>
            <a:ext cx="6030913" cy="6410632"/>
          </a:xfrm>
        </p:spPr>
        <p:txBody>
          <a:bodyPr/>
          <a:lstStyle/>
          <a:p>
            <a:r>
              <a:rPr lang="en-US"/>
              <a:t>Click icon to add picture</a:t>
            </a:r>
            <a:endParaRPr lang="en-US" dirty="0"/>
          </a:p>
        </p:txBody>
      </p:sp>
      <p:pic>
        <p:nvPicPr>
          <p:cNvPr id="4"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00044" y="4483510"/>
            <a:ext cx="5690809" cy="286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6"/>
          <p:cNvSpPr>
            <a:spLocks noGrp="1"/>
          </p:cNvSpPr>
          <p:nvPr>
            <p:ph type="body" sz="quarter" idx="10"/>
          </p:nvPr>
        </p:nvSpPr>
        <p:spPr>
          <a:xfrm>
            <a:off x="408597" y="4634867"/>
            <a:ext cx="5008983" cy="1330325"/>
          </a:xfrm>
        </p:spPr>
        <p:txBody>
          <a:bodyPr/>
          <a:lstStyle/>
          <a:p>
            <a:pPr lvl="0"/>
            <a:r>
              <a:rPr lang="en-US"/>
              <a:t>Edit Master text styles</a:t>
            </a:r>
          </a:p>
        </p:txBody>
      </p:sp>
    </p:spTree>
    <p:extLst>
      <p:ext uri="{BB962C8B-B14F-4D97-AF65-F5344CB8AC3E}">
        <p14:creationId xmlns:p14="http://schemas.microsoft.com/office/powerpoint/2010/main" val="11593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 image with caption - green">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1"/>
          </p:nvPr>
        </p:nvSpPr>
        <p:spPr>
          <a:xfrm>
            <a:off x="5984881" y="226142"/>
            <a:ext cx="6030913" cy="6410632"/>
          </a:xfrm>
        </p:spPr>
        <p:txBody>
          <a:bodyPr/>
          <a:lstStyle/>
          <a:p>
            <a:r>
              <a:rPr lang="en-US"/>
              <a:t>Click icon to add picture</a:t>
            </a:r>
            <a:endParaRPr lang="en-US" dirty="0"/>
          </a:p>
        </p:txBody>
      </p:sp>
      <p:pic>
        <p:nvPicPr>
          <p:cNvPr id="4"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00044" y="4483510"/>
            <a:ext cx="5690809" cy="286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6"/>
          <p:cNvSpPr>
            <a:spLocks noGrp="1"/>
          </p:cNvSpPr>
          <p:nvPr>
            <p:ph type="body" sz="quarter" idx="10"/>
          </p:nvPr>
        </p:nvSpPr>
        <p:spPr>
          <a:xfrm>
            <a:off x="408597" y="4634867"/>
            <a:ext cx="5008983" cy="1330325"/>
          </a:xfrm>
        </p:spPr>
        <p:txBody>
          <a:bodyPr/>
          <a:lstStyle/>
          <a:p>
            <a:pPr lvl="0"/>
            <a:r>
              <a:rPr lang="en-US"/>
              <a:t>Edit Master text styles</a:t>
            </a:r>
          </a:p>
        </p:txBody>
      </p:sp>
    </p:spTree>
    <p:extLst>
      <p:ext uri="{BB962C8B-B14F-4D97-AF65-F5344CB8AC3E}">
        <p14:creationId xmlns:p14="http://schemas.microsoft.com/office/powerpoint/2010/main" val="7739447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 image with caption - Blue">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1"/>
          </p:nvPr>
        </p:nvSpPr>
        <p:spPr>
          <a:xfrm>
            <a:off x="5984881" y="226142"/>
            <a:ext cx="6030913" cy="6410632"/>
          </a:xfrm>
        </p:spPr>
        <p:txBody>
          <a:bodyPr/>
          <a:lstStyle/>
          <a:p>
            <a:r>
              <a:rPr lang="en-US"/>
              <a:t>Click icon to add picture</a:t>
            </a:r>
            <a:endParaRPr lang="en-US" dirty="0"/>
          </a:p>
        </p:txBody>
      </p:sp>
      <p:pic>
        <p:nvPicPr>
          <p:cNvPr id="4"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00044" y="4483510"/>
            <a:ext cx="5690809" cy="286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408597" y="4634867"/>
            <a:ext cx="5008983" cy="1330325"/>
          </a:xfrm>
        </p:spPr>
        <p:txBody>
          <a:bodyPr/>
          <a:lstStyle/>
          <a:p>
            <a:pPr lvl="0"/>
            <a:r>
              <a:rPr lang="en-US"/>
              <a:t>Edit Master text styles</a:t>
            </a:r>
          </a:p>
        </p:txBody>
      </p:sp>
    </p:spTree>
    <p:extLst>
      <p:ext uri="{BB962C8B-B14F-4D97-AF65-F5344CB8AC3E}">
        <p14:creationId xmlns:p14="http://schemas.microsoft.com/office/powerpoint/2010/main" val="38116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frame picture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p>
            <a:pPr marL="171446" marR="0" lvl="0" indent="-171446" algn="l" defTabSz="685783" rtl="0" eaLnBrk="0" fontAlgn="base" latinLnBrk="0" hangingPunct="0">
              <a:lnSpc>
                <a:spcPct val="90000"/>
              </a:lnSpc>
              <a:spcBef>
                <a:spcPts val="750"/>
              </a:spcBef>
              <a:spcAft>
                <a:spcPct val="0"/>
              </a:spcAft>
              <a:buClrTx/>
              <a:buSzTx/>
              <a:buFont typeface="Arial" charset="0"/>
              <a:buNone/>
              <a:tabLst/>
              <a:defRPr/>
            </a:pPr>
            <a:r>
              <a:rPr lang="en-US"/>
              <a:t>Click icon to add picture</a:t>
            </a:r>
            <a:endParaRPr lang="en-US" dirty="0"/>
          </a:p>
        </p:txBody>
      </p:sp>
      <p:pic>
        <p:nvPicPr>
          <p:cNvPr id="9"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248028" y="1437483"/>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31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urpl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334964" y="1412875"/>
            <a:ext cx="10333037" cy="1022212"/>
          </a:xfrm>
        </p:spPr>
        <p:txBody>
          <a:bodyPr anchor="b"/>
          <a:lstStyle>
            <a:lvl1pPr algn="l">
              <a:defRPr sz="4500">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334964" y="2601119"/>
            <a:ext cx="10333037" cy="1655762"/>
          </a:xfrm>
        </p:spPr>
        <p:txBody>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8150474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frame image with logo strip">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258528"/>
            <a:ext cx="12192000" cy="5599471"/>
          </a:xfrm>
        </p:spPr>
        <p:txBody>
          <a:bodyPr/>
          <a:lstStyle/>
          <a:p>
            <a:pPr marL="171446" marR="0" lvl="0" indent="-171446" algn="l" defTabSz="685783" rtl="0" eaLnBrk="0" fontAlgn="base" latinLnBrk="0" hangingPunct="0">
              <a:lnSpc>
                <a:spcPct val="90000"/>
              </a:lnSpc>
              <a:spcBef>
                <a:spcPts val="750"/>
              </a:spcBef>
              <a:spcAft>
                <a:spcPct val="0"/>
              </a:spcAft>
              <a:buClrTx/>
              <a:buSzTx/>
              <a:buFont typeface="Arial" charset="0"/>
              <a:buNone/>
              <a:tabLst/>
              <a:defRPr/>
            </a:pPr>
            <a:r>
              <a:rPr lang="en-US"/>
              <a:t>Click icon to add picture</a:t>
            </a:r>
            <a:endParaRPr lang="en-US" dirty="0"/>
          </a:p>
        </p:txBody>
      </p:sp>
      <p:pic>
        <p:nvPicPr>
          <p:cNvPr id="5" name="Picture 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00037" y="4103688"/>
            <a:ext cx="6445251"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Arial" charset="0"/>
              </a:defRPr>
            </a:lvl1pPr>
          </a:lstStyle>
          <a:p>
            <a:pPr>
              <a:defRPr/>
            </a:pPr>
            <a:fld id="{73247A87-C157-41C9-A13D-C1D6910F1666}" type="datetimeFigureOut">
              <a:rPr lang="en-GB"/>
              <a:pPr>
                <a:defRPr/>
              </a:pPr>
              <a:t>31/01/2023</a:t>
            </a:fld>
            <a:endParaRPr lang="en-GB"/>
          </a:p>
        </p:txBody>
      </p:sp>
      <p:sp>
        <p:nvSpPr>
          <p:cNvPr id="3" name="Footer Placeholder 2"/>
          <p:cNvSpPr>
            <a:spLocks noGrp="1"/>
          </p:cNvSpPr>
          <p:nvPr>
            <p:ph type="ftr" sz="quarter" idx="11"/>
          </p:nvPr>
        </p:nvSpPr>
        <p:spPr/>
        <p:txBody>
          <a:bodyPr/>
          <a:lstStyle>
            <a:lvl1pPr>
              <a:defRPr/>
            </a:lvl1pPr>
          </a:lstStyle>
          <a:p>
            <a:pPr>
              <a:defRPr/>
            </a:pPr>
            <a:endParaRPr lang="en-GB" alt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a:defRPr/>
            </a:pPr>
            <a:fld id="{0AEFD018-C9B9-4664-B590-AE01DD7566B1}" type="slidenum">
              <a:rPr lang="en-GB" altLang="en-US"/>
              <a:pPr>
                <a:defRPr/>
              </a:pPr>
              <a:t>‹#›</a:t>
            </a:fld>
            <a:endParaRPr lang="en-GB" altLang="en-US"/>
          </a:p>
        </p:txBody>
      </p:sp>
    </p:spTree>
    <p:extLst>
      <p:ext uri="{BB962C8B-B14F-4D97-AF65-F5344CB8AC3E}">
        <p14:creationId xmlns:p14="http://schemas.microsoft.com/office/powerpoint/2010/main" val="10702790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12" name="Titel 11"/>
          <p:cNvSpPr>
            <a:spLocks noGrp="1"/>
          </p:cNvSpPr>
          <p:nvPr>
            <p:ph type="title"/>
          </p:nvPr>
        </p:nvSpPr>
        <p:spPr>
          <a:xfrm>
            <a:off x="225933" y="126784"/>
            <a:ext cx="11966068" cy="716472"/>
          </a:xfrm>
        </p:spPr>
        <p:txBody>
          <a:bodyPr>
            <a:normAutofit/>
          </a:bodyPr>
          <a:lstStyle>
            <a:lvl1pPr algn="ctr">
              <a:defRPr sz="2400" u="none">
                <a:solidFill>
                  <a:schemeClr val="bg1"/>
                </a:solidFill>
              </a:defRPr>
            </a:lvl1pPr>
          </a:lstStyle>
          <a:p>
            <a:r>
              <a:rPr lang="de-DE"/>
              <a:t>Titelmasterformat durch Klicken bearbeiten</a:t>
            </a:r>
            <a:endParaRPr lang="de-DE" dirty="0"/>
          </a:p>
        </p:txBody>
      </p:sp>
      <p:pic>
        <p:nvPicPr>
          <p:cNvPr id="2" name="Bild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
            <a:ext cx="12192000" cy="970041"/>
          </a:xfrm>
          <a:prstGeom prst="rect">
            <a:avLst/>
          </a:prstGeom>
        </p:spPr>
      </p:pic>
    </p:spTree>
    <p:extLst>
      <p:ext uri="{BB962C8B-B14F-4D97-AF65-F5344CB8AC3E}">
        <p14:creationId xmlns:p14="http://schemas.microsoft.com/office/powerpoint/2010/main" val="834583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ee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34964" y="330208"/>
            <a:ext cx="1316037"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334964" y="1412875"/>
            <a:ext cx="10333037" cy="1022212"/>
          </a:xfrm>
        </p:spPr>
        <p:txBody>
          <a:bodyPr anchor="b"/>
          <a:lstStyle>
            <a:lvl1pPr algn="l">
              <a:defRPr sz="4500">
                <a:solidFill>
                  <a:schemeClr val="bg1"/>
                </a:solidFill>
              </a:defRPr>
            </a:lvl1pPr>
          </a:lstStyle>
          <a:p>
            <a:r>
              <a:rPr lang="en-US"/>
              <a:t>Click to edit Master title style</a:t>
            </a:r>
            <a:endParaRPr lang="en-US" dirty="0"/>
          </a:p>
        </p:txBody>
      </p:sp>
      <p:sp>
        <p:nvSpPr>
          <p:cNvPr id="7" name="Subtitle 2"/>
          <p:cNvSpPr>
            <a:spLocks noGrp="1"/>
          </p:cNvSpPr>
          <p:nvPr>
            <p:ph type="subTitle" idx="1"/>
          </p:nvPr>
        </p:nvSpPr>
        <p:spPr>
          <a:xfrm>
            <a:off x="334964" y="2601119"/>
            <a:ext cx="10333037" cy="1655762"/>
          </a:xfrm>
        </p:spPr>
        <p:txBody>
          <a:bodyPr/>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497286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p:cNvSpPr>
            <a:spLocks noGrp="1"/>
          </p:cNvSpPr>
          <p:nvPr>
            <p:ph type="title"/>
          </p:nvPr>
        </p:nvSpPr>
        <p:spPr bwMode="auto">
          <a:xfrm>
            <a:off x="353441" y="1408734"/>
            <a:ext cx="1141449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a:t>Click to edit Master title style</a:t>
            </a:r>
            <a:endParaRPr lang="en-US" altLang="x-none" dirty="0"/>
          </a:p>
        </p:txBody>
      </p:sp>
      <p:sp>
        <p:nvSpPr>
          <p:cNvPr id="6" name="Text Placeholder 2"/>
          <p:cNvSpPr>
            <a:spLocks noGrp="1"/>
          </p:cNvSpPr>
          <p:nvPr>
            <p:ph idx="1"/>
          </p:nvPr>
        </p:nvSpPr>
        <p:spPr bwMode="auto">
          <a:xfrm>
            <a:off x="353441" y="3212308"/>
            <a:ext cx="11414495" cy="325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noProof="0"/>
              <a:t>Edit Master text styles</a:t>
            </a:r>
          </a:p>
          <a:p>
            <a:pPr lvl="1"/>
            <a:r>
              <a:rPr lang="en-US" altLang="x-none" noProof="0"/>
              <a:t>Second level</a:t>
            </a:r>
          </a:p>
          <a:p>
            <a:pPr lvl="2"/>
            <a:r>
              <a:rPr lang="en-US" altLang="x-none" noProof="0"/>
              <a:t>Third level</a:t>
            </a:r>
          </a:p>
          <a:p>
            <a:pPr lvl="3"/>
            <a:r>
              <a:rPr lang="en-US" altLang="x-none" noProof="0"/>
              <a:t>Fourth level</a:t>
            </a:r>
          </a:p>
          <a:p>
            <a:pPr lvl="4"/>
            <a:r>
              <a:rPr lang="en-US" altLang="x-none" noProof="0"/>
              <a:t>Fifth level</a:t>
            </a:r>
            <a:endParaRPr lang="en-US" altLang="x-none" noProof="0" dirty="0"/>
          </a:p>
        </p:txBody>
      </p:sp>
    </p:spTree>
    <p:extLst>
      <p:ext uri="{BB962C8B-B14F-4D97-AF65-F5344CB8AC3E}">
        <p14:creationId xmlns:p14="http://schemas.microsoft.com/office/powerpoint/2010/main" val="2035587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p:cNvSpPr>
            <a:spLocks noGrp="1"/>
          </p:cNvSpPr>
          <p:nvPr>
            <p:ph type="title"/>
          </p:nvPr>
        </p:nvSpPr>
        <p:spPr bwMode="auto">
          <a:xfrm>
            <a:off x="353441" y="1408734"/>
            <a:ext cx="1141449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a:t>Click to edit Master title style</a:t>
            </a:r>
            <a:endParaRPr lang="en-US" altLang="x-none" dirty="0"/>
          </a:p>
        </p:txBody>
      </p:sp>
      <p:sp>
        <p:nvSpPr>
          <p:cNvPr id="6" name="Text Placeholder 2"/>
          <p:cNvSpPr>
            <a:spLocks noGrp="1"/>
          </p:cNvSpPr>
          <p:nvPr>
            <p:ph idx="1"/>
          </p:nvPr>
        </p:nvSpPr>
        <p:spPr bwMode="auto">
          <a:xfrm>
            <a:off x="353441" y="3212308"/>
            <a:ext cx="11414495" cy="325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noProof="0"/>
              <a:t>Edit Master text styles</a:t>
            </a:r>
          </a:p>
          <a:p>
            <a:pPr lvl="1"/>
            <a:r>
              <a:rPr lang="en-US" altLang="x-none" noProof="0"/>
              <a:t>Second level</a:t>
            </a:r>
          </a:p>
          <a:p>
            <a:pPr lvl="2"/>
            <a:r>
              <a:rPr lang="en-US" altLang="x-none" noProof="0"/>
              <a:t>Third level</a:t>
            </a:r>
          </a:p>
          <a:p>
            <a:pPr lvl="3"/>
            <a:r>
              <a:rPr lang="en-US" altLang="x-none" noProof="0"/>
              <a:t>Fourth level</a:t>
            </a:r>
          </a:p>
          <a:p>
            <a:pPr lvl="4"/>
            <a:r>
              <a:rPr lang="en-US" altLang="x-none" noProof="0"/>
              <a:t>Fifth level</a:t>
            </a:r>
            <a:endParaRPr lang="en-US" altLang="x-none" noProof="0" dirty="0"/>
          </a:p>
        </p:txBody>
      </p:sp>
    </p:spTree>
    <p:extLst>
      <p:ext uri="{BB962C8B-B14F-4D97-AF65-F5344CB8AC3E}">
        <p14:creationId xmlns:p14="http://schemas.microsoft.com/office/powerpoint/2010/main" val="55087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Placeholder 1"/>
          <p:cNvSpPr>
            <a:spLocks noGrp="1"/>
          </p:cNvSpPr>
          <p:nvPr>
            <p:ph type="title"/>
          </p:nvPr>
        </p:nvSpPr>
        <p:spPr bwMode="auto">
          <a:xfrm>
            <a:off x="353441" y="1408734"/>
            <a:ext cx="1141449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a:t>Click to edit Master title style</a:t>
            </a:r>
            <a:endParaRPr lang="en-US" altLang="x-none" dirty="0"/>
          </a:p>
        </p:txBody>
      </p:sp>
      <p:sp>
        <p:nvSpPr>
          <p:cNvPr id="6" name="Text Placeholder 2"/>
          <p:cNvSpPr>
            <a:spLocks noGrp="1"/>
          </p:cNvSpPr>
          <p:nvPr>
            <p:ph idx="1"/>
          </p:nvPr>
        </p:nvSpPr>
        <p:spPr bwMode="auto">
          <a:xfrm>
            <a:off x="353441" y="3212308"/>
            <a:ext cx="11414495" cy="325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lvl="0"/>
            <a:r>
              <a:rPr lang="en-US" altLang="x-none" noProof="0"/>
              <a:t>Edit Master text styles</a:t>
            </a:r>
          </a:p>
          <a:p>
            <a:pPr lvl="1"/>
            <a:r>
              <a:rPr lang="en-US" altLang="x-none" noProof="0"/>
              <a:t>Second level</a:t>
            </a:r>
          </a:p>
          <a:p>
            <a:pPr lvl="2"/>
            <a:r>
              <a:rPr lang="en-US" altLang="x-none" noProof="0"/>
              <a:t>Third level</a:t>
            </a:r>
          </a:p>
          <a:p>
            <a:pPr lvl="3"/>
            <a:r>
              <a:rPr lang="en-US" altLang="x-none" noProof="0"/>
              <a:t>Fourth level</a:t>
            </a:r>
          </a:p>
          <a:p>
            <a:pPr lvl="4"/>
            <a:r>
              <a:rPr lang="en-US" altLang="x-none" noProof="0"/>
              <a:t>Fifth level</a:t>
            </a:r>
            <a:endParaRPr lang="en-US" altLang="x-none" noProof="0" dirty="0"/>
          </a:p>
        </p:txBody>
      </p:sp>
    </p:spTree>
    <p:extLst>
      <p:ext uri="{BB962C8B-B14F-4D97-AF65-F5344CB8AC3E}">
        <p14:creationId xmlns:p14="http://schemas.microsoft.com/office/powerpoint/2010/main" val="83713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149719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3">
        <a:schemeClr val="bg1"/>
      </p:bgRef>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57153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bg>
      <p:bgRef idx="1003">
        <a:schemeClr val="bg1"/>
      </p:bgRef>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36093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54016" y="1408113"/>
            <a:ext cx="11414125"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354016" y="3211521"/>
            <a:ext cx="11414125"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28" name="Picture 11"/>
          <p:cNvPicPr>
            <a:picLocks noChangeAspect="1"/>
          </p:cNvPicPr>
          <p:nvPr userDrawn="1"/>
        </p:nvPicPr>
        <p:blipFill>
          <a:blip r:embed="rId24" cstate="screen">
            <a:extLst>
              <a:ext uri="{28A0092B-C50C-407E-A947-70E740481C1C}">
                <a14:useLocalDpi xmlns:a14="http://schemas.microsoft.com/office/drawing/2010/main"/>
              </a:ext>
            </a:extLst>
          </a:blip>
          <a:srcRect/>
          <a:stretch>
            <a:fillRect/>
          </a:stretch>
        </p:blipFill>
        <p:spPr bwMode="auto">
          <a:xfrm>
            <a:off x="354016" y="315913"/>
            <a:ext cx="1316037"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8" r:id="rId21"/>
    <p:sldLayoutId id="2147483809" r:id="rId22"/>
  </p:sldLayoutIdLst>
  <p:txStyles>
    <p:titleStyle>
      <a:lvl1pPr algn="l"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892" algn="l" rtl="0" eaLnBrk="1" fontAlgn="base" hangingPunct="1">
        <a:lnSpc>
          <a:spcPct val="90000"/>
        </a:lnSpc>
        <a:spcBef>
          <a:spcPct val="0"/>
        </a:spcBef>
        <a:spcAft>
          <a:spcPct val="0"/>
        </a:spcAft>
        <a:defRPr sz="3300">
          <a:solidFill>
            <a:schemeClr val="tx1"/>
          </a:solidFill>
          <a:latin typeface="Calibri Light" charset="0"/>
        </a:defRPr>
      </a:lvl6pPr>
      <a:lvl7pPr marL="685783" algn="l" rtl="0" eaLnBrk="1" fontAlgn="base" hangingPunct="1">
        <a:lnSpc>
          <a:spcPct val="90000"/>
        </a:lnSpc>
        <a:spcBef>
          <a:spcPct val="0"/>
        </a:spcBef>
        <a:spcAft>
          <a:spcPct val="0"/>
        </a:spcAft>
        <a:defRPr sz="3300">
          <a:solidFill>
            <a:schemeClr val="tx1"/>
          </a:solidFill>
          <a:latin typeface="Calibri Light" charset="0"/>
        </a:defRPr>
      </a:lvl7pPr>
      <a:lvl8pPr marL="1028675" algn="l" rtl="0" eaLnBrk="1" fontAlgn="base" hangingPunct="1">
        <a:lnSpc>
          <a:spcPct val="90000"/>
        </a:lnSpc>
        <a:spcBef>
          <a:spcPct val="0"/>
        </a:spcBef>
        <a:spcAft>
          <a:spcPct val="0"/>
        </a:spcAft>
        <a:defRPr sz="3300">
          <a:solidFill>
            <a:schemeClr val="tx1"/>
          </a:solidFill>
          <a:latin typeface="Calibri Light" charset="0"/>
        </a:defRPr>
      </a:lvl8pPr>
      <a:lvl9pPr marL="1371566" algn="l" rtl="0" eaLnBrk="1" fontAlgn="base" hangingPunct="1">
        <a:lnSpc>
          <a:spcPct val="90000"/>
        </a:lnSpc>
        <a:spcBef>
          <a:spcPct val="0"/>
        </a:spcBef>
        <a:spcAft>
          <a:spcPct val="0"/>
        </a:spcAft>
        <a:defRPr sz="3300">
          <a:solidFill>
            <a:schemeClr val="tx1"/>
          </a:solidFill>
          <a:latin typeface="Calibri Light" charset="0"/>
        </a:defRPr>
      </a:lvl9pPr>
    </p:titleStyle>
    <p:bodyStyle>
      <a:lvl1pPr marL="171446" indent="-171446" algn="l"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37" indent="-171446" algn="l" rtl="0" eaLnBrk="1" fontAlgn="base" hangingPunct="1">
        <a:lnSpc>
          <a:spcPct val="90000"/>
        </a:lnSpc>
        <a:spcBef>
          <a:spcPts val="375"/>
        </a:spcBef>
        <a:spcAft>
          <a:spcPct val="0"/>
        </a:spcAft>
        <a:buFont typeface="Arial" charset="0"/>
        <a:buChar char="•"/>
        <a:defRPr sz="1800" kern="1200">
          <a:solidFill>
            <a:schemeClr val="tx1"/>
          </a:solidFill>
          <a:latin typeface="+mn-lt"/>
          <a:ea typeface="+mn-ea"/>
          <a:cs typeface="+mn-cs"/>
        </a:defRPr>
      </a:lvl2pPr>
      <a:lvl3pPr marL="857228" indent="-171446" algn="l"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20" indent="-171446"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4pPr>
      <a:lvl5pPr marL="1543012" indent="-171446"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eg"/><Relationship Id="rId9"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 descr="devotes-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29" y="5709608"/>
            <a:ext cx="23606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EUflag_yellow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7124" y="5550069"/>
            <a:ext cx="1619386" cy="108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6"/>
          <p:cNvPicPr>
            <a:picLocks noChangeAspect="1"/>
          </p:cNvPicPr>
          <p:nvPr/>
        </p:nvPicPr>
        <p:blipFill>
          <a:blip r:embed="rId5">
            <a:extLst>
              <a:ext uri="{28A0092B-C50C-407E-A947-70E740481C1C}">
                <a14:useLocalDpi xmlns:a14="http://schemas.microsoft.com/office/drawing/2010/main" val="0"/>
              </a:ext>
            </a:extLst>
          </a:blip>
          <a:srcRect l="49219" t="20300" r="35426" b="59399"/>
          <a:stretch>
            <a:fillRect/>
          </a:stretch>
        </p:blipFill>
        <p:spPr bwMode="auto">
          <a:xfrm>
            <a:off x="2869663" y="5661451"/>
            <a:ext cx="1462144" cy="108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2351" y="2232422"/>
            <a:ext cx="2179677" cy="2192044"/>
          </a:xfrm>
          <a:prstGeom prst="rect">
            <a:avLst/>
          </a:prstGeom>
        </p:spPr>
      </p:pic>
      <p:sp>
        <p:nvSpPr>
          <p:cNvPr id="13" name="Subtitle 2"/>
          <p:cNvSpPr txBox="1">
            <a:spLocks/>
          </p:cNvSpPr>
          <p:nvPr/>
        </p:nvSpPr>
        <p:spPr bwMode="auto">
          <a:xfrm>
            <a:off x="822622" y="3019533"/>
            <a:ext cx="8432214" cy="2014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750"/>
              </a:spcBef>
              <a:spcAft>
                <a:spcPct val="0"/>
              </a:spcAft>
              <a:buFont typeface="Arial" charset="0"/>
              <a:buNone/>
              <a:defRPr sz="1800" kern="1200">
                <a:solidFill>
                  <a:schemeClr val="bg1"/>
                </a:solidFill>
                <a:latin typeface="+mn-lt"/>
                <a:ea typeface="+mn-ea"/>
                <a:cs typeface="+mn-cs"/>
              </a:defRPr>
            </a:lvl1pPr>
            <a:lvl2pPr marL="342892" indent="0" algn="ctr" rtl="0" eaLnBrk="1" fontAlgn="base" hangingPunct="1">
              <a:lnSpc>
                <a:spcPct val="90000"/>
              </a:lnSpc>
              <a:spcBef>
                <a:spcPts val="375"/>
              </a:spcBef>
              <a:spcAft>
                <a:spcPct val="0"/>
              </a:spcAft>
              <a:buFont typeface="Arial" charset="0"/>
              <a:buNone/>
              <a:defRPr sz="1500" kern="1200">
                <a:solidFill>
                  <a:schemeClr val="tx1"/>
                </a:solidFill>
                <a:latin typeface="+mn-lt"/>
                <a:ea typeface="+mn-ea"/>
                <a:cs typeface="+mn-cs"/>
              </a:defRPr>
            </a:lvl2pPr>
            <a:lvl3pPr marL="685783" indent="0" algn="ctr" rtl="0" eaLnBrk="1" fontAlgn="base" hangingPunct="1">
              <a:lnSpc>
                <a:spcPct val="90000"/>
              </a:lnSpc>
              <a:spcBef>
                <a:spcPts val="375"/>
              </a:spcBef>
              <a:spcAft>
                <a:spcPct val="0"/>
              </a:spcAft>
              <a:buFont typeface="Arial" charset="0"/>
              <a:buNone/>
              <a:defRPr sz="1350" kern="1200">
                <a:solidFill>
                  <a:schemeClr val="tx1"/>
                </a:solidFill>
                <a:latin typeface="+mn-lt"/>
                <a:ea typeface="+mn-ea"/>
                <a:cs typeface="+mn-cs"/>
              </a:defRPr>
            </a:lvl3pPr>
            <a:lvl4pPr marL="1028675" indent="0" algn="ctr" rtl="0" eaLnBrk="1" fontAlgn="base" hangingPunct="1">
              <a:lnSpc>
                <a:spcPct val="90000"/>
              </a:lnSpc>
              <a:spcBef>
                <a:spcPts val="375"/>
              </a:spcBef>
              <a:spcAft>
                <a:spcPct val="0"/>
              </a:spcAft>
              <a:buFont typeface="Arial" charset="0"/>
              <a:buNone/>
              <a:defRPr sz="1200" kern="1200">
                <a:solidFill>
                  <a:schemeClr val="tx1"/>
                </a:solidFill>
                <a:latin typeface="+mn-lt"/>
                <a:ea typeface="+mn-ea"/>
                <a:cs typeface="+mn-cs"/>
              </a:defRPr>
            </a:lvl4pPr>
            <a:lvl5pPr marL="1371566" indent="0" algn="ctr" rtl="0" eaLnBrk="1" fontAlgn="base" hangingPunct="1">
              <a:lnSpc>
                <a:spcPct val="90000"/>
              </a:lnSpc>
              <a:spcBef>
                <a:spcPts val="375"/>
              </a:spcBef>
              <a:spcAft>
                <a:spcPct val="0"/>
              </a:spcAft>
              <a:buFont typeface="Arial"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6pPr>
            <a:lvl7pPr marL="2057348"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8pPr>
            <a:lvl9pPr marL="2743132" indent="0" algn="ctr" defTabSz="685783" rtl="0" eaLnBrk="1" latinLnBrk="0" hangingPunct="1">
              <a:lnSpc>
                <a:spcPct val="90000"/>
              </a:lnSpc>
              <a:spcBef>
                <a:spcPts val="375"/>
              </a:spcBef>
              <a:buFont typeface="Arial"/>
              <a:buNone/>
              <a:defRPr sz="1200" kern="1200">
                <a:solidFill>
                  <a:schemeClr val="tx1"/>
                </a:solidFill>
                <a:latin typeface="+mn-lt"/>
                <a:ea typeface="+mn-ea"/>
                <a:cs typeface="+mn-cs"/>
              </a:defRPr>
            </a:lvl9pPr>
          </a:lstStyle>
          <a:p>
            <a:pPr>
              <a:lnSpc>
                <a:spcPct val="100000"/>
              </a:lnSpc>
              <a:spcBef>
                <a:spcPct val="0"/>
              </a:spcBef>
            </a:pPr>
            <a:r>
              <a:rPr lang="en-GB" altLang="en-US" sz="3200" dirty="0">
                <a:latin typeface="Arial" panose="020B0604020202020204" pitchFamily="34" charset="0"/>
                <a:cs typeface="Arial" panose="020B0604020202020204" pitchFamily="34" charset="0"/>
              </a:rPr>
              <a:t>Mike Elliott</a:t>
            </a:r>
            <a:r>
              <a:rPr lang="en-GB" altLang="en-US" sz="3200" baseline="30000" dirty="0">
                <a:latin typeface="Arial" panose="020B0604020202020204" pitchFamily="34" charset="0"/>
                <a:cs typeface="Arial" panose="020B0604020202020204" pitchFamily="34" charset="0"/>
              </a:rPr>
              <a:t>1,2</a:t>
            </a:r>
            <a:r>
              <a:rPr lang="en-GB" altLang="en-US" sz="3200" dirty="0">
                <a:latin typeface="Arial" panose="020B0604020202020204" pitchFamily="34" charset="0"/>
                <a:cs typeface="Arial" panose="020B0604020202020204" pitchFamily="34" charset="0"/>
              </a:rPr>
              <a:t> &amp; Roland Cormier</a:t>
            </a:r>
            <a:r>
              <a:rPr lang="en-GB" altLang="en-US" sz="3200" baseline="30000" dirty="0">
                <a:latin typeface="Arial" panose="020B0604020202020204" pitchFamily="34" charset="0"/>
                <a:cs typeface="Arial" panose="020B0604020202020204" pitchFamily="34" charset="0"/>
              </a:rPr>
              <a:t>3</a:t>
            </a:r>
          </a:p>
          <a:p>
            <a:pPr lvl="0"/>
            <a:r>
              <a:rPr lang="en-GB" dirty="0"/>
              <a:t>1. Department of Biological &amp; Marine Sciences, University of Hull, Hull, HU6 7RX, UK; </a:t>
            </a:r>
          </a:p>
          <a:p>
            <a:pPr lvl="0"/>
            <a:r>
              <a:rPr lang="en-GB" dirty="0"/>
              <a:t>2. International Estuarine &amp; Coastal Specialists (IECS) Ltd, Leven, HU17 5LQ, UK. </a:t>
            </a:r>
          </a:p>
          <a:p>
            <a:r>
              <a:rPr lang="en-GB" dirty="0"/>
              <a:t>3. Helmholtz-</a:t>
            </a:r>
            <a:r>
              <a:rPr lang="en-GB" dirty="0" err="1"/>
              <a:t>Zentrum</a:t>
            </a:r>
            <a:r>
              <a:rPr lang="en-GB" dirty="0"/>
              <a:t> </a:t>
            </a:r>
            <a:r>
              <a:rPr lang="en-GB" dirty="0" err="1"/>
              <a:t>Geesthacht</a:t>
            </a:r>
            <a:r>
              <a:rPr lang="en-GB" dirty="0"/>
              <a:t>, Institute for Coastal Research, Max-Planck-</a:t>
            </a:r>
            <a:r>
              <a:rPr lang="en-GB" dirty="0" err="1"/>
              <a:t>Straße</a:t>
            </a:r>
            <a:r>
              <a:rPr lang="en-GB" dirty="0"/>
              <a:t> 1, 21502 </a:t>
            </a:r>
            <a:r>
              <a:rPr lang="en-GB" dirty="0" err="1"/>
              <a:t>Geesthacht</a:t>
            </a:r>
            <a:r>
              <a:rPr lang="en-GB" dirty="0"/>
              <a:t>, Germany</a:t>
            </a:r>
            <a:endParaRPr lang="en-GB" altLang="en-US" sz="3200" dirty="0">
              <a:latin typeface="Arial" panose="020B0604020202020204" pitchFamily="34" charset="0"/>
              <a:cs typeface="Arial" panose="020B0604020202020204" pitchFamily="34" charset="0"/>
            </a:endParaRPr>
          </a:p>
          <a:p>
            <a:pPr>
              <a:lnSpc>
                <a:spcPct val="100000"/>
              </a:lnSpc>
              <a:spcBef>
                <a:spcPct val="0"/>
              </a:spcBef>
            </a:pPr>
            <a:endParaRPr lang="en-GB" altLang="en-US" sz="2400" dirty="0">
              <a:latin typeface="Arial" panose="020B0604020202020204" pitchFamily="34" charset="0"/>
              <a:cs typeface="Arial" panose="020B0604020202020204" pitchFamily="34" charset="0"/>
            </a:endParaRPr>
          </a:p>
        </p:txBody>
      </p:sp>
      <p:sp>
        <p:nvSpPr>
          <p:cNvPr id="10" name="Title 1"/>
          <p:cNvSpPr txBox="1">
            <a:spLocks/>
          </p:cNvSpPr>
          <p:nvPr/>
        </p:nvSpPr>
        <p:spPr bwMode="auto">
          <a:xfrm>
            <a:off x="1763086" y="529824"/>
            <a:ext cx="8665828" cy="219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lnSpc>
                <a:spcPct val="90000"/>
              </a:lnSpc>
              <a:spcBef>
                <a:spcPct val="0"/>
              </a:spcBef>
              <a:spcAft>
                <a:spcPct val="0"/>
              </a:spcAft>
              <a:defRPr sz="4500" kern="1200">
                <a:solidFill>
                  <a:schemeClr val="bg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892" algn="l" rtl="0" eaLnBrk="1" fontAlgn="base" hangingPunct="1">
              <a:lnSpc>
                <a:spcPct val="90000"/>
              </a:lnSpc>
              <a:spcBef>
                <a:spcPct val="0"/>
              </a:spcBef>
              <a:spcAft>
                <a:spcPct val="0"/>
              </a:spcAft>
              <a:defRPr sz="3300">
                <a:solidFill>
                  <a:schemeClr val="tx1"/>
                </a:solidFill>
                <a:latin typeface="Calibri Light" charset="0"/>
              </a:defRPr>
            </a:lvl6pPr>
            <a:lvl7pPr marL="685783" algn="l" rtl="0" eaLnBrk="1" fontAlgn="base" hangingPunct="1">
              <a:lnSpc>
                <a:spcPct val="90000"/>
              </a:lnSpc>
              <a:spcBef>
                <a:spcPct val="0"/>
              </a:spcBef>
              <a:spcAft>
                <a:spcPct val="0"/>
              </a:spcAft>
              <a:defRPr sz="3300">
                <a:solidFill>
                  <a:schemeClr val="tx1"/>
                </a:solidFill>
                <a:latin typeface="Calibri Light" charset="0"/>
              </a:defRPr>
            </a:lvl7pPr>
            <a:lvl8pPr marL="1028675" algn="l" rtl="0" eaLnBrk="1" fontAlgn="base" hangingPunct="1">
              <a:lnSpc>
                <a:spcPct val="90000"/>
              </a:lnSpc>
              <a:spcBef>
                <a:spcPct val="0"/>
              </a:spcBef>
              <a:spcAft>
                <a:spcPct val="0"/>
              </a:spcAft>
              <a:defRPr sz="3300">
                <a:solidFill>
                  <a:schemeClr val="tx1"/>
                </a:solidFill>
                <a:latin typeface="Calibri Light" charset="0"/>
              </a:defRPr>
            </a:lvl8pPr>
            <a:lvl9pPr marL="1371566" algn="l" rtl="0" eaLnBrk="1" fontAlgn="base" hangingPunct="1">
              <a:lnSpc>
                <a:spcPct val="90000"/>
              </a:lnSpc>
              <a:spcBef>
                <a:spcPct val="0"/>
              </a:spcBef>
              <a:spcAft>
                <a:spcPct val="0"/>
              </a:spcAft>
              <a:defRPr sz="3300">
                <a:solidFill>
                  <a:schemeClr val="tx1"/>
                </a:solidFill>
                <a:latin typeface="Calibri Light" charset="0"/>
              </a:defRPr>
            </a:lvl9pPr>
          </a:lstStyle>
          <a:p>
            <a:pPr algn="ctr"/>
            <a:r>
              <a:rPr lang="en-US" sz="3600" dirty="0">
                <a:latin typeface="Arial" panose="020B0604020202020204" pitchFamily="34" charset="0"/>
                <a:cs typeface="Arial" panose="020B0604020202020204" pitchFamily="34" charset="0"/>
              </a:rPr>
              <a:t>Marine and Estuarine Risk and Opportunity Assessment and Management – Tools to Satisfy Nature, Industry and Regulators</a:t>
            </a:r>
            <a:endParaRPr lang="en-GB" sz="3600" dirty="0">
              <a:latin typeface="Arial" panose="020B0604020202020204" pitchFamily="34" charset="0"/>
              <a:cs typeface="Arial" panose="020B0604020202020204" pitchFamily="34" charset="0"/>
            </a:endParaRPr>
          </a:p>
        </p:txBody>
      </p:sp>
      <p:pic>
        <p:nvPicPr>
          <p:cNvPr id="12" name="Picture 2" descr="GES4SEAS">
            <a:extLst>
              <a:ext uri="{FF2B5EF4-FFF2-40B4-BE49-F238E27FC236}">
                <a16:creationId xmlns:a16="http://schemas.microsoft.com/office/drawing/2014/main" id="{B476E9BC-211E-4D9A-98A3-6A111E5B6F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580" y="4994306"/>
            <a:ext cx="2264396" cy="595490"/>
          </a:xfrm>
          <a:prstGeom prst="rect">
            <a:avLst/>
          </a:prstGeom>
          <a:solidFill>
            <a:schemeClr val="bg1"/>
          </a:solidFill>
        </p:spPr>
      </p:pic>
      <p:pic>
        <p:nvPicPr>
          <p:cNvPr id="14" name="Picture 13">
            <a:extLst>
              <a:ext uri="{FF2B5EF4-FFF2-40B4-BE49-F238E27FC236}">
                <a16:creationId xmlns:a16="http://schemas.microsoft.com/office/drawing/2014/main" id="{60CE4879-D0D7-44CC-8415-3388EDFA10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89394" y="5452844"/>
            <a:ext cx="1299309" cy="1296834"/>
          </a:xfrm>
          <a:prstGeom prst="rect">
            <a:avLst/>
          </a:prstGeom>
          <a:solidFill>
            <a:schemeClr val="bg1"/>
          </a:solidFill>
        </p:spPr>
      </p:pic>
      <p:pic>
        <p:nvPicPr>
          <p:cNvPr id="15" name="Picture 14">
            <a:extLst>
              <a:ext uri="{FF2B5EF4-FFF2-40B4-BE49-F238E27FC236}">
                <a16:creationId xmlns:a16="http://schemas.microsoft.com/office/drawing/2014/main" id="{D21BE1F5-5BFB-4B21-ABD8-F53C4E1C9717}"/>
              </a:ext>
            </a:extLst>
          </p:cNvPr>
          <p:cNvPicPr>
            <a:picLocks noChangeAspect="1"/>
          </p:cNvPicPr>
          <p:nvPr/>
        </p:nvPicPr>
        <p:blipFill rotWithShape="1">
          <a:blip r:embed="rId9"/>
          <a:srcRect l="59381" t="14190" r="20871" b="51437"/>
          <a:stretch/>
        </p:blipFill>
        <p:spPr>
          <a:xfrm>
            <a:off x="4427618" y="5705998"/>
            <a:ext cx="1065965" cy="1043680"/>
          </a:xfrm>
          <a:prstGeom prst="rect">
            <a:avLst/>
          </a:prstGeom>
        </p:spPr>
      </p:pic>
      <p:sp>
        <p:nvSpPr>
          <p:cNvPr id="16" name="TextBox 15">
            <a:extLst>
              <a:ext uri="{FF2B5EF4-FFF2-40B4-BE49-F238E27FC236}">
                <a16:creationId xmlns:a16="http://schemas.microsoft.com/office/drawing/2014/main" id="{832BB6B8-2C17-4AC0-A515-DE52F4F4C2DE}"/>
              </a:ext>
            </a:extLst>
          </p:cNvPr>
          <p:cNvSpPr txBox="1"/>
          <p:nvPr/>
        </p:nvSpPr>
        <p:spPr>
          <a:xfrm>
            <a:off x="3858836" y="4881910"/>
            <a:ext cx="1137563" cy="707886"/>
          </a:xfrm>
          <a:prstGeom prst="rect">
            <a:avLst/>
          </a:prstGeom>
          <a:solidFill>
            <a:schemeClr val="bg1"/>
          </a:solidFill>
        </p:spPr>
        <p:txBody>
          <a:bodyPr wrap="square">
            <a:spAutoFit/>
          </a:bodyPr>
          <a:lstStyle/>
          <a:p>
            <a:pPr algn="ctr"/>
            <a:r>
              <a:rPr lang="en-IE" sz="2000" dirty="0">
                <a:solidFill>
                  <a:schemeClr val="accent1"/>
                </a:solidFill>
                <a:ea typeface="+mn-lt"/>
                <a:cs typeface="+mn-lt"/>
              </a:rPr>
              <a:t>Marine SABRES</a:t>
            </a:r>
            <a:r>
              <a:rPr lang="en-US" sz="2000" dirty="0">
                <a:solidFill>
                  <a:schemeClr val="accent1"/>
                </a:solidFill>
                <a:ea typeface="+mn-lt"/>
                <a:cs typeface="+mn-lt"/>
              </a:rPr>
              <a:t> </a:t>
            </a:r>
            <a:endParaRPr lang="en-IE" sz="2000" dirty="0">
              <a:solidFill>
                <a:srgbClr val="4472C4"/>
              </a:solidFill>
              <a:cs typeface="Calibri"/>
            </a:endParaRPr>
          </a:p>
        </p:txBody>
      </p:sp>
    </p:spTree>
    <p:extLst>
      <p:ext uri="{BB962C8B-B14F-4D97-AF65-F5344CB8AC3E}">
        <p14:creationId xmlns:p14="http://schemas.microsoft.com/office/powerpoint/2010/main" val="233444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1FD5EBE-8744-4C61-BD5C-C353DFD03475}"/>
              </a:ext>
            </a:extLst>
          </p:cNvPr>
          <p:cNvSpPr/>
          <p:nvPr/>
        </p:nvSpPr>
        <p:spPr>
          <a:xfrm>
            <a:off x="410656" y="401216"/>
            <a:ext cx="11093989" cy="5439747"/>
          </a:xfrm>
          <a:prstGeom prst="roundRect">
            <a:avLst>
              <a:gd name="adj" fmla="val 3140"/>
            </a:avLst>
          </a:prstGeom>
          <a:solidFill>
            <a:schemeClr val="bg1"/>
          </a:solidFill>
          <a:ln w="31750">
            <a:solidFill>
              <a:schemeClr val="bg1"/>
            </a:solidFill>
          </a:ln>
        </p:spPr>
        <p:style>
          <a:lnRef idx="1">
            <a:schemeClr val="accent6"/>
          </a:lnRef>
          <a:fillRef idx="2">
            <a:schemeClr val="accent6"/>
          </a:fillRef>
          <a:effectRef idx="1">
            <a:schemeClr val="accent6"/>
          </a:effectRef>
          <a:fontRef idx="minor">
            <a:schemeClr val="dk1"/>
          </a:fontRef>
        </p:style>
        <p:txBody>
          <a:bodyPr wrap="square" lIns="0" tIns="0" rIns="0" bIns="0" rtlCol="0" anchor="ctr"/>
          <a:lstStyle/>
          <a:p>
            <a:endParaRPr lang="en-GB" sz="1600" b="1" dirty="0"/>
          </a:p>
          <a:p>
            <a:endParaRPr lang="en-GB" sz="1600" b="1" dirty="0"/>
          </a:p>
          <a:p>
            <a:r>
              <a:rPr lang="en-GB" b="1" dirty="0">
                <a:solidFill>
                  <a:srgbClr val="C00000"/>
                </a:solidFill>
              </a:rPr>
              <a:t>Key to control and mitigation measures </a:t>
            </a:r>
          </a:p>
          <a:p>
            <a:r>
              <a:rPr lang="en-GB" b="1" u="sng" dirty="0"/>
              <a:t>Ranked High</a:t>
            </a:r>
          </a:p>
          <a:p>
            <a:pPr marL="228600" indent="-228600">
              <a:buFont typeface="+mj-lt"/>
              <a:buAutoNum type="arabicPeriod"/>
            </a:pPr>
            <a:r>
              <a:rPr lang="en-GB" b="1" dirty="0"/>
              <a:t>Catch and release: </a:t>
            </a:r>
            <a:r>
              <a:rPr lang="en-GB" dirty="0"/>
              <a:t>promote the catch and release of endangered native species</a:t>
            </a:r>
          </a:p>
          <a:p>
            <a:pPr marL="228600" indent="-228600">
              <a:buFont typeface="+mj-lt"/>
              <a:buAutoNum type="arabicPeriod"/>
            </a:pPr>
            <a:r>
              <a:rPr lang="en-GB" b="1" dirty="0"/>
              <a:t>Control trade in marine species: </a:t>
            </a:r>
            <a:r>
              <a:rPr lang="en-GB" dirty="0"/>
              <a:t>control and punish the trade of endangered native species</a:t>
            </a:r>
          </a:p>
          <a:p>
            <a:pPr marL="228600" indent="-228600">
              <a:buFont typeface="+mj-lt"/>
              <a:buAutoNum type="arabicPeriod"/>
            </a:pPr>
            <a:r>
              <a:rPr lang="en-GB" b="1" dirty="0"/>
              <a:t>Stock management: </a:t>
            </a:r>
            <a:r>
              <a:rPr lang="en-GB" dirty="0"/>
              <a:t>Larger investment in maintaining existing stocks</a:t>
            </a:r>
          </a:p>
          <a:p>
            <a:pPr marL="228600" indent="-228600">
              <a:buFont typeface="+mj-lt"/>
              <a:buAutoNum type="arabicPeriod"/>
            </a:pPr>
            <a:r>
              <a:rPr lang="en-GB" b="1" dirty="0"/>
              <a:t>Fisheries management: </a:t>
            </a:r>
            <a:r>
              <a:rPr lang="en-GB" dirty="0"/>
              <a:t>Increasing the open season and the quotas to be considered.</a:t>
            </a:r>
          </a:p>
          <a:p>
            <a:pPr marL="228600" indent="-228600">
              <a:buFont typeface="+mj-lt"/>
              <a:buAutoNum type="arabicPeriod"/>
            </a:pPr>
            <a:r>
              <a:rPr lang="en-GB" b="1" dirty="0"/>
              <a:t>Technology: </a:t>
            </a:r>
            <a:r>
              <a:rPr lang="en-GB" dirty="0"/>
              <a:t>very important to adapt technologies for the site characteristics.</a:t>
            </a:r>
          </a:p>
          <a:p>
            <a:r>
              <a:rPr lang="en-GB" b="1" u="sng" dirty="0"/>
              <a:t>Ranked Medium</a:t>
            </a:r>
          </a:p>
          <a:p>
            <a:pPr marL="228600" indent="-228600">
              <a:buFont typeface="+mj-lt"/>
              <a:buAutoNum type="arabicPeriod" startAt="6"/>
            </a:pPr>
            <a:r>
              <a:rPr lang="en-GB" b="1" dirty="0"/>
              <a:t>EU legislation: </a:t>
            </a:r>
            <a:r>
              <a:rPr lang="en-GB" dirty="0"/>
              <a:t>Cheaper insurances for losses</a:t>
            </a:r>
          </a:p>
          <a:p>
            <a:pPr marL="228600" indent="-228600">
              <a:buFont typeface="+mj-lt"/>
              <a:buAutoNum type="arabicPeriod" startAt="6"/>
            </a:pPr>
            <a:r>
              <a:rPr lang="en-GB" b="1" dirty="0"/>
              <a:t>Stock enhancement programs: </a:t>
            </a:r>
            <a:r>
              <a:rPr lang="en-GB" dirty="0"/>
              <a:t>programmes oriented to enhance mussel seed settlement and recruitment</a:t>
            </a:r>
          </a:p>
          <a:p>
            <a:pPr marL="228600" indent="-228600">
              <a:buFont typeface="+mj-lt"/>
              <a:buAutoNum type="arabicPeriod" startAt="6"/>
            </a:pPr>
            <a:r>
              <a:rPr lang="en-GB" b="1" dirty="0"/>
              <a:t>Local legislation: </a:t>
            </a:r>
            <a:r>
              <a:rPr lang="en-GB" dirty="0"/>
              <a:t>Investment in more effective control of production and sales and updating of aquaculture law</a:t>
            </a:r>
          </a:p>
          <a:p>
            <a:pPr marL="228600" indent="-228600">
              <a:buFont typeface="+mj-lt"/>
              <a:buAutoNum type="arabicPeriod" startAt="6"/>
            </a:pPr>
            <a:r>
              <a:rPr lang="en-GB" b="1" dirty="0"/>
              <a:t>Habitat management: </a:t>
            </a:r>
            <a:r>
              <a:rPr lang="en-GB" dirty="0"/>
              <a:t>increasing the area destined for mussel seed collection and mussel settlement structures</a:t>
            </a:r>
          </a:p>
          <a:p>
            <a:r>
              <a:rPr lang="en-GB" b="1" u="sng" dirty="0"/>
              <a:t>Ranked Low</a:t>
            </a:r>
          </a:p>
          <a:p>
            <a:pPr marL="228600" indent="-228600">
              <a:buFont typeface="+mj-lt"/>
              <a:buAutoNum type="arabicPeriod" startAt="10"/>
            </a:pPr>
            <a:r>
              <a:rPr lang="en-GB" b="1" dirty="0"/>
              <a:t>Government incentives: </a:t>
            </a:r>
            <a:r>
              <a:rPr lang="en-GB" dirty="0"/>
              <a:t>More investment in government vet/climate agencies</a:t>
            </a:r>
          </a:p>
          <a:p>
            <a:pPr marL="228600" indent="-228600">
              <a:buFont typeface="+mj-lt"/>
              <a:buAutoNum type="arabicPeriod" startAt="10"/>
            </a:pPr>
            <a:r>
              <a:rPr lang="en-GB" b="1" dirty="0"/>
              <a:t>Technology: </a:t>
            </a:r>
            <a:r>
              <a:rPr lang="en-GB" dirty="0"/>
              <a:t>more research oriented to improve harvesting techniques and cultivation structures</a:t>
            </a:r>
          </a:p>
          <a:p>
            <a:pPr marL="228600" indent="-228600">
              <a:buFont typeface="+mj-lt"/>
              <a:buAutoNum type="arabicPeriod" startAt="10"/>
            </a:pPr>
            <a:r>
              <a:rPr lang="en-GB" b="1" dirty="0"/>
              <a:t>Government incentives: </a:t>
            </a:r>
            <a:r>
              <a:rPr lang="en-GB" dirty="0"/>
              <a:t>Subsidies to buy seed</a:t>
            </a:r>
          </a:p>
          <a:p>
            <a:pPr marL="228600" indent="-228600">
              <a:buFont typeface="+mj-lt"/>
              <a:buAutoNum type="arabicPeriod" startAt="10"/>
            </a:pPr>
            <a:r>
              <a:rPr lang="en-GB" b="1" dirty="0"/>
              <a:t>Promote alternative resources: </a:t>
            </a:r>
            <a:r>
              <a:rPr lang="en-GB" dirty="0"/>
              <a:t>control exotic species to decrease the interspecific competition</a:t>
            </a:r>
          </a:p>
          <a:p>
            <a:r>
              <a:rPr lang="en-GB" b="1" u="sng" dirty="0"/>
              <a:t>No ranking given</a:t>
            </a:r>
          </a:p>
          <a:p>
            <a:pPr marL="228600" indent="-228600">
              <a:buFont typeface="+mj-lt"/>
              <a:buAutoNum type="alphaLcPeriod"/>
            </a:pPr>
            <a:r>
              <a:rPr lang="en-GB" b="1" dirty="0"/>
              <a:t>Local legislation: </a:t>
            </a:r>
            <a:r>
              <a:rPr lang="en-GB" dirty="0"/>
              <a:t>allow to farm other species not currently allowed</a:t>
            </a:r>
          </a:p>
          <a:p>
            <a:pPr marL="228600" indent="-228600">
              <a:buFont typeface="+mj-lt"/>
              <a:buAutoNum type="alphaLcPeriod"/>
            </a:pPr>
            <a:r>
              <a:rPr lang="en-GB" b="1" dirty="0"/>
              <a:t>Local legislation: </a:t>
            </a:r>
            <a:r>
              <a:rPr lang="en-GB" dirty="0"/>
              <a:t>less restrictions in farming practices</a:t>
            </a:r>
          </a:p>
          <a:p>
            <a:pPr marL="228600" indent="-228600">
              <a:buFont typeface="+mj-lt"/>
              <a:buAutoNum type="alphaLcPeriod"/>
            </a:pPr>
            <a:r>
              <a:rPr lang="en-GB" b="1" dirty="0"/>
              <a:t>Promote alterative resources: </a:t>
            </a:r>
            <a:r>
              <a:rPr lang="en-GB" dirty="0"/>
              <a:t>look for the most suitable species for the sites</a:t>
            </a:r>
          </a:p>
          <a:p>
            <a:pPr marL="228600" indent="-228600">
              <a:buFont typeface="+mj-lt"/>
              <a:buAutoNum type="alphaLcPeriod"/>
            </a:pPr>
            <a:r>
              <a:rPr lang="en-GB" b="1" dirty="0"/>
              <a:t>Government incentives</a:t>
            </a:r>
            <a:r>
              <a:rPr lang="en-GB" dirty="0"/>
              <a:t>: reduce the taxes and fees on farming. incentives on diversification of species and products</a:t>
            </a:r>
          </a:p>
          <a:p>
            <a:pPr marL="228600" indent="-228600">
              <a:buFont typeface="+mj-lt"/>
              <a:buAutoNum type="alphaLcPeriod"/>
            </a:pPr>
            <a:r>
              <a:rPr lang="en-GB" b="1" dirty="0"/>
              <a:t>Promote alternative resources: </a:t>
            </a:r>
            <a:r>
              <a:rPr lang="en-GB" dirty="0"/>
              <a:t>Increase “gastronomic” tourism or other nautical/climate tourism activities</a:t>
            </a:r>
          </a:p>
          <a:p>
            <a:pPr marL="228600" indent="-228600">
              <a:buFont typeface="+mj-lt"/>
              <a:buAutoNum type="alphaLcPeriod"/>
            </a:pPr>
            <a:r>
              <a:rPr lang="en-GB" b="1" dirty="0"/>
              <a:t>Promote alternative resources: </a:t>
            </a:r>
            <a:r>
              <a:rPr lang="en-GB" dirty="0"/>
              <a:t>explore new commercial markets</a:t>
            </a:r>
            <a:endParaRPr lang="en-GB" b="1" dirty="0"/>
          </a:p>
        </p:txBody>
      </p:sp>
      <p:sp>
        <p:nvSpPr>
          <p:cNvPr id="5" name="TextBox 4">
            <a:extLst>
              <a:ext uri="{FF2B5EF4-FFF2-40B4-BE49-F238E27FC236}">
                <a16:creationId xmlns:a16="http://schemas.microsoft.com/office/drawing/2014/main" id="{280C4EEB-5DE8-4D1D-A77F-C0567D6BAE9F}"/>
              </a:ext>
            </a:extLst>
          </p:cNvPr>
          <p:cNvSpPr txBox="1"/>
          <p:nvPr/>
        </p:nvSpPr>
        <p:spPr>
          <a:xfrm>
            <a:off x="9377265" y="131998"/>
            <a:ext cx="2593911" cy="369332"/>
          </a:xfrm>
          <a:prstGeom prst="rect">
            <a:avLst/>
          </a:prstGeom>
          <a:noFill/>
        </p:spPr>
        <p:txBody>
          <a:bodyPr wrap="square" rtlCol="0">
            <a:spAutoFit/>
          </a:bodyPr>
          <a:lstStyle/>
          <a:p>
            <a:r>
              <a:rPr lang="en-US" dirty="0"/>
              <a:t>(Ack. John </a:t>
            </a:r>
            <a:r>
              <a:rPr lang="en-US" dirty="0" err="1"/>
              <a:t>Icely</a:t>
            </a:r>
            <a:r>
              <a:rPr lang="en-US" dirty="0"/>
              <a:t>, Algarve)</a:t>
            </a:r>
            <a:endParaRPr lang="en-GB" dirty="0"/>
          </a:p>
        </p:txBody>
      </p:sp>
      <p:pic>
        <p:nvPicPr>
          <p:cNvPr id="6" name="Picture 6">
            <a:extLst>
              <a:ext uri="{FF2B5EF4-FFF2-40B4-BE49-F238E27FC236}">
                <a16:creationId xmlns:a16="http://schemas.microsoft.com/office/drawing/2014/main" id="{F4F3490E-5690-4958-A74F-480B108124A4}"/>
              </a:ext>
            </a:extLst>
          </p:cNvPr>
          <p:cNvPicPr>
            <a:picLocks noChangeAspect="1"/>
          </p:cNvPicPr>
          <p:nvPr/>
        </p:nvPicPr>
        <p:blipFill>
          <a:blip r:embed="rId2">
            <a:extLst>
              <a:ext uri="{28A0092B-C50C-407E-A947-70E740481C1C}">
                <a14:useLocalDpi xmlns:a14="http://schemas.microsoft.com/office/drawing/2010/main" val="0"/>
              </a:ext>
            </a:extLst>
          </a:blip>
          <a:srcRect l="49219" t="20300" r="35426" b="59399"/>
          <a:stretch>
            <a:fillRect/>
          </a:stretch>
        </p:blipFill>
        <p:spPr bwMode="auto">
          <a:xfrm>
            <a:off x="10509032" y="501330"/>
            <a:ext cx="1462144" cy="1088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1790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22534" y="33338"/>
            <a:ext cx="9144001"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solidFill>
                <a:srgbClr val="FFFFFF"/>
              </a:solidFill>
            </a:endParaRPr>
          </a:p>
        </p:txBody>
      </p:sp>
      <p:grpSp>
        <p:nvGrpSpPr>
          <p:cNvPr id="3" name="Group 2"/>
          <p:cNvGrpSpPr/>
          <p:nvPr/>
        </p:nvGrpSpPr>
        <p:grpSpPr>
          <a:xfrm>
            <a:off x="300182" y="300235"/>
            <a:ext cx="11324781" cy="5705278"/>
            <a:chOff x="300182" y="300235"/>
            <a:chExt cx="11324781" cy="5705278"/>
          </a:xfrm>
        </p:grpSpPr>
        <p:pic>
          <p:nvPicPr>
            <p:cNvPr id="2662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182" y="300235"/>
              <a:ext cx="11324781" cy="469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2183246" y="5483803"/>
              <a:ext cx="93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sz="1800" dirty="0">
                  <a:latin typeface="Arial" panose="020B0604020202020204" pitchFamily="34" charset="0"/>
                  <a:cs typeface="Arial" panose="020B0604020202020204" pitchFamily="34" charset="0"/>
                </a:rPr>
                <a:t>D, A, P</a:t>
              </a:r>
            </a:p>
          </p:txBody>
        </p:sp>
        <p:sp>
          <p:nvSpPr>
            <p:cNvPr id="26630" name="TextBox 8"/>
            <p:cNvSpPr txBox="1">
              <a:spLocks noChangeArrowheads="1"/>
            </p:cNvSpPr>
            <p:nvPr/>
          </p:nvSpPr>
          <p:spPr bwMode="auto">
            <a:xfrm>
              <a:off x="10387376" y="5560490"/>
              <a:ext cx="1008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sz="1800" dirty="0">
                  <a:latin typeface="Arial" panose="020B0604020202020204" pitchFamily="34" charset="0"/>
                  <a:cs typeface="Arial" panose="020B0604020202020204" pitchFamily="34" charset="0"/>
                </a:rPr>
                <a:t>S, I(W)</a:t>
              </a:r>
            </a:p>
          </p:txBody>
        </p:sp>
        <p:sp>
          <p:nvSpPr>
            <p:cNvPr id="26631" name="TextBox 10"/>
            <p:cNvSpPr txBox="1">
              <a:spLocks noChangeArrowheads="1"/>
            </p:cNvSpPr>
            <p:nvPr/>
          </p:nvSpPr>
          <p:spPr bwMode="auto">
            <a:xfrm>
              <a:off x="8921752" y="5551957"/>
              <a:ext cx="720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sz="1800" dirty="0">
                  <a:latin typeface="Arial" panose="020B0604020202020204" pitchFamily="34" charset="0"/>
                  <a:cs typeface="Arial" panose="020B0604020202020204" pitchFamily="34" charset="0"/>
                </a:rPr>
                <a:t>R(M)</a:t>
              </a:r>
            </a:p>
          </p:txBody>
        </p:sp>
        <p:sp>
          <p:nvSpPr>
            <p:cNvPr id="26632" name="TextBox 11"/>
            <p:cNvSpPr txBox="1">
              <a:spLocks noChangeArrowheads="1"/>
            </p:cNvSpPr>
            <p:nvPr/>
          </p:nvSpPr>
          <p:spPr bwMode="auto">
            <a:xfrm>
              <a:off x="6286500" y="5635625"/>
              <a:ext cx="952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sz="1800">
                  <a:latin typeface="Arial" panose="020B0604020202020204" pitchFamily="34" charset="0"/>
                  <a:cs typeface="Arial" panose="020B0604020202020204" pitchFamily="34" charset="0"/>
                </a:rPr>
                <a:t>S, I(W)</a:t>
              </a:r>
            </a:p>
          </p:txBody>
        </p:sp>
        <p:sp>
          <p:nvSpPr>
            <p:cNvPr id="26633" name="TextBox 12"/>
            <p:cNvSpPr txBox="1">
              <a:spLocks noChangeArrowheads="1"/>
            </p:cNvSpPr>
            <p:nvPr/>
          </p:nvSpPr>
          <p:spPr bwMode="auto">
            <a:xfrm>
              <a:off x="3864770" y="5460352"/>
              <a:ext cx="719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sz="1800" dirty="0">
                  <a:latin typeface="Arial" panose="020B0604020202020204" pitchFamily="34" charset="0"/>
                  <a:cs typeface="Arial" panose="020B0604020202020204" pitchFamily="34" charset="0"/>
                </a:rPr>
                <a:t>R(M)</a:t>
              </a:r>
            </a:p>
          </p:txBody>
        </p:sp>
        <p:cxnSp>
          <p:nvCxnSpPr>
            <p:cNvPr id="15" name="Straight Arrow Connector 14"/>
            <p:cNvCxnSpPr>
              <a:stCxn id="26629" idx="0"/>
            </p:cNvCxnSpPr>
            <p:nvPr/>
          </p:nvCxnSpPr>
          <p:spPr>
            <a:xfrm flipV="1">
              <a:off x="2651558" y="4856740"/>
              <a:ext cx="0" cy="627063"/>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224338" y="4831702"/>
              <a:ext cx="0" cy="62865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743700" y="3462338"/>
              <a:ext cx="0" cy="2173289"/>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9190471" y="4412350"/>
              <a:ext cx="0" cy="1054100"/>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10803481" y="4412350"/>
              <a:ext cx="15875" cy="1065212"/>
            </a:xfrm>
            <a:prstGeom prst="straightConnector1">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26639" name="TextBox 28"/>
          <p:cNvSpPr txBox="1">
            <a:spLocks noChangeArrowheads="1"/>
          </p:cNvSpPr>
          <p:nvPr/>
        </p:nvSpPr>
        <p:spPr bwMode="auto">
          <a:xfrm>
            <a:off x="3071814" y="6013450"/>
            <a:ext cx="7127875" cy="647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lgn="ctr">
              <a:spcBef>
                <a:spcPct val="0"/>
              </a:spcBef>
              <a:spcAft>
                <a:spcPct val="0"/>
              </a:spcAft>
              <a:buFontTx/>
              <a:buNone/>
            </a:pPr>
            <a:r>
              <a:rPr lang="en-GB" altLang="en-US" sz="1800" i="1">
                <a:latin typeface="Arial" panose="020B0604020202020204" pitchFamily="34" charset="0"/>
                <a:cs typeface="Arial" panose="020B0604020202020204" pitchFamily="34" charset="0"/>
              </a:rPr>
              <a:t>Stakeholder consultation – to determine causes and consequences and to agree the responses throughout the sequence</a:t>
            </a:r>
          </a:p>
        </p:txBody>
      </p:sp>
      <p:sp>
        <p:nvSpPr>
          <p:cNvPr id="2" name="TextBox 1"/>
          <p:cNvSpPr txBox="1"/>
          <p:nvPr/>
        </p:nvSpPr>
        <p:spPr>
          <a:xfrm>
            <a:off x="57765" y="5928790"/>
            <a:ext cx="3002792" cy="830997"/>
          </a:xfrm>
          <a:prstGeom prst="rect">
            <a:avLst/>
          </a:prstGeom>
          <a:solidFill>
            <a:schemeClr val="bg1"/>
          </a:solidFill>
        </p:spPr>
        <p:txBody>
          <a:bodyPr wrap="square" rtlCol="0">
            <a:spAutoFit/>
          </a:bodyPr>
          <a:lstStyle/>
          <a:p>
            <a:r>
              <a:rPr lang="en-GB" sz="2400" dirty="0"/>
              <a:t>(Cormier et al., 2019, Sci. Tot. </a:t>
            </a:r>
            <a:r>
              <a:rPr lang="en-GB" sz="2400" dirty="0" err="1"/>
              <a:t>Env</a:t>
            </a:r>
            <a:r>
              <a:rPr lang="en-GB" sz="2400" dirty="0"/>
              <a:t>.)</a:t>
            </a:r>
          </a:p>
        </p:txBody>
      </p:sp>
      <p:sp>
        <p:nvSpPr>
          <p:cNvPr id="20" name="TextBox 19"/>
          <p:cNvSpPr txBox="1"/>
          <p:nvPr/>
        </p:nvSpPr>
        <p:spPr>
          <a:xfrm>
            <a:off x="226291" y="0"/>
            <a:ext cx="5448948" cy="954107"/>
          </a:xfrm>
          <a:prstGeom prst="rect">
            <a:avLst/>
          </a:prstGeom>
          <a:solidFill>
            <a:schemeClr val="bg1"/>
          </a:solidFill>
        </p:spPr>
        <p:txBody>
          <a:bodyPr wrap="square" rtlCol="0">
            <a:spAutoFit/>
          </a:bodyPr>
          <a:lstStyle/>
          <a:p>
            <a:r>
              <a:rPr lang="en-GB" sz="2800" dirty="0">
                <a:solidFill>
                  <a:srgbClr val="C00000"/>
                </a:solidFill>
              </a:rPr>
              <a:t>Bow-tie Analysis – modelling risk assessment &amp; risk management</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089" y="300235"/>
            <a:ext cx="1188326" cy="1195068"/>
          </a:xfrm>
          <a:prstGeom prst="rect">
            <a:avLst/>
          </a:prstGeom>
        </p:spPr>
      </p:pic>
    </p:spTree>
    <p:extLst>
      <p:ext uri="{BB962C8B-B14F-4D97-AF65-F5344CB8AC3E}">
        <p14:creationId xmlns:p14="http://schemas.microsoft.com/office/powerpoint/2010/main" val="2266039616"/>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6365" y="692150"/>
            <a:ext cx="4408200" cy="4988214"/>
          </a:xfrm>
        </p:spPr>
        <p:txBody>
          <a:bodyPr>
            <a:noAutofit/>
          </a:bodyPr>
          <a:lstStyle/>
          <a:p>
            <a:pPr marL="0" indent="0">
              <a:buNone/>
              <a:defRPr/>
            </a:pPr>
            <a:r>
              <a:rPr lang="en-GB" sz="2400" b="1" dirty="0">
                <a:latin typeface="Arial" panose="020B0604020202020204" pitchFamily="34" charset="0"/>
                <a:cs typeface="Arial" panose="020B0604020202020204" pitchFamily="34" charset="0"/>
              </a:rPr>
              <a:t>To be successful, management measures or responses to changes resulting from human activities should be:</a:t>
            </a:r>
          </a:p>
          <a:p>
            <a:pPr>
              <a:spcBef>
                <a:spcPts val="0"/>
              </a:spcBef>
              <a:defRPr/>
            </a:pPr>
            <a:r>
              <a:rPr lang="en-GB" sz="2400" dirty="0">
                <a:latin typeface="Arial" panose="020B0604020202020204" pitchFamily="34" charset="0"/>
                <a:cs typeface="Arial" panose="020B0604020202020204" pitchFamily="34" charset="0"/>
              </a:rPr>
              <a:t>Ecologically sustainable</a:t>
            </a:r>
          </a:p>
          <a:p>
            <a:pPr>
              <a:spcBef>
                <a:spcPts val="0"/>
              </a:spcBef>
              <a:defRPr/>
            </a:pPr>
            <a:r>
              <a:rPr lang="en-GB" sz="2400" dirty="0">
                <a:latin typeface="Arial" panose="020B0604020202020204" pitchFamily="34" charset="0"/>
                <a:cs typeface="Arial" panose="020B0604020202020204" pitchFamily="34" charset="0"/>
              </a:rPr>
              <a:t>Technologically feasible</a:t>
            </a:r>
          </a:p>
          <a:p>
            <a:pPr>
              <a:spcBef>
                <a:spcPts val="0"/>
              </a:spcBef>
              <a:defRPr/>
            </a:pPr>
            <a:r>
              <a:rPr lang="en-GB" sz="2400" dirty="0">
                <a:latin typeface="Arial" panose="020B0604020202020204" pitchFamily="34" charset="0"/>
                <a:cs typeface="Arial" panose="020B0604020202020204" pitchFamily="34" charset="0"/>
              </a:rPr>
              <a:t>Economically viable</a:t>
            </a:r>
          </a:p>
          <a:p>
            <a:pPr>
              <a:spcBef>
                <a:spcPts val="0"/>
              </a:spcBef>
              <a:defRPr/>
            </a:pPr>
            <a:r>
              <a:rPr lang="en-GB" sz="2400" dirty="0">
                <a:latin typeface="Arial" panose="020B0604020202020204" pitchFamily="34" charset="0"/>
                <a:cs typeface="Arial" panose="020B0604020202020204" pitchFamily="34" charset="0"/>
              </a:rPr>
              <a:t>Socially desirable/tolerable</a:t>
            </a:r>
          </a:p>
          <a:p>
            <a:pPr>
              <a:spcBef>
                <a:spcPts val="0"/>
              </a:spcBef>
              <a:defRPr/>
            </a:pPr>
            <a:r>
              <a:rPr lang="en-GB" sz="2400" dirty="0">
                <a:latin typeface="Arial" panose="020B0604020202020204" pitchFamily="34" charset="0"/>
                <a:cs typeface="Arial" panose="020B0604020202020204" pitchFamily="34" charset="0"/>
              </a:rPr>
              <a:t>Legally permissible</a:t>
            </a:r>
          </a:p>
          <a:p>
            <a:pPr>
              <a:spcBef>
                <a:spcPts val="0"/>
              </a:spcBef>
              <a:defRPr/>
            </a:pPr>
            <a:r>
              <a:rPr lang="en-GB" sz="2400" dirty="0">
                <a:latin typeface="Arial" panose="020B0604020202020204" pitchFamily="34" charset="0"/>
                <a:cs typeface="Arial" panose="020B0604020202020204" pitchFamily="34" charset="0"/>
              </a:rPr>
              <a:t>Administratively achievable</a:t>
            </a:r>
          </a:p>
          <a:p>
            <a:pPr>
              <a:spcBef>
                <a:spcPts val="0"/>
              </a:spcBef>
              <a:defRPr/>
            </a:pPr>
            <a:r>
              <a:rPr lang="en-GB" sz="2400" dirty="0">
                <a:latin typeface="Arial" panose="020B0604020202020204" pitchFamily="34" charset="0"/>
                <a:cs typeface="Arial" panose="020B0604020202020204" pitchFamily="34" charset="0"/>
              </a:rPr>
              <a:t>Politically expedient</a:t>
            </a:r>
          </a:p>
          <a:p>
            <a:pPr>
              <a:spcBef>
                <a:spcPts val="0"/>
              </a:spcBef>
              <a:defRPr/>
            </a:pPr>
            <a:r>
              <a:rPr lang="en-GB" sz="2400" dirty="0">
                <a:latin typeface="Arial" panose="020B0604020202020204" pitchFamily="34" charset="0"/>
                <a:cs typeface="Arial" panose="020B0604020202020204" pitchFamily="34" charset="0"/>
              </a:rPr>
              <a:t>Ethically defensible (morally correct)</a:t>
            </a:r>
          </a:p>
          <a:p>
            <a:pPr>
              <a:spcBef>
                <a:spcPts val="0"/>
              </a:spcBef>
              <a:defRPr/>
            </a:pPr>
            <a:r>
              <a:rPr lang="en-GB" sz="2400" dirty="0">
                <a:latin typeface="Arial" panose="020B0604020202020204" pitchFamily="34" charset="0"/>
                <a:cs typeface="Arial" panose="020B0604020202020204" pitchFamily="34" charset="0"/>
              </a:rPr>
              <a:t>Culturally inclusive</a:t>
            </a:r>
          </a:p>
          <a:p>
            <a:pPr>
              <a:spcBef>
                <a:spcPts val="0"/>
              </a:spcBef>
              <a:defRPr/>
            </a:pPr>
            <a:r>
              <a:rPr lang="en-GB" sz="2400" dirty="0">
                <a:latin typeface="Arial" panose="020B0604020202020204" pitchFamily="34" charset="0"/>
                <a:cs typeface="Arial" panose="020B0604020202020204" pitchFamily="34" charset="0"/>
              </a:rPr>
              <a:t>Effectively communicable</a:t>
            </a:r>
          </a:p>
        </p:txBody>
      </p:sp>
      <p:sp>
        <p:nvSpPr>
          <p:cNvPr id="30723" name="Title 1"/>
          <p:cNvSpPr txBox="1">
            <a:spLocks/>
          </p:cNvSpPr>
          <p:nvPr/>
        </p:nvSpPr>
        <p:spPr bwMode="auto">
          <a:xfrm>
            <a:off x="1919289" y="142875"/>
            <a:ext cx="6423025"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lnSpc>
                <a:spcPts val="2550"/>
              </a:lnSpc>
              <a:spcBef>
                <a:spcPct val="0"/>
              </a:spcBef>
              <a:spcAft>
                <a:spcPct val="0"/>
              </a:spcAft>
              <a:buNone/>
            </a:pPr>
            <a:r>
              <a:rPr lang="en-GB" altLang="en-US" sz="3200">
                <a:solidFill>
                  <a:srgbClr val="AE2B30"/>
                </a:solidFill>
                <a:latin typeface="Arial" panose="020B0604020202020204" pitchFamily="34" charset="0"/>
                <a:cs typeface="Arial" panose="020B0604020202020204" pitchFamily="34" charset="0"/>
              </a:rPr>
              <a:t>The 10 tenets:</a:t>
            </a:r>
          </a:p>
        </p:txBody>
      </p:sp>
      <p:pic>
        <p:nvPicPr>
          <p:cNvPr id="307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8994" y="322261"/>
            <a:ext cx="449334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087" y="3554702"/>
            <a:ext cx="4496247"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26592" y="1990869"/>
            <a:ext cx="462465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1"/>
          <p:cNvSpPr txBox="1">
            <a:spLocks noChangeArrowheads="1"/>
          </p:cNvSpPr>
          <p:nvPr/>
        </p:nvSpPr>
        <p:spPr bwMode="auto">
          <a:xfrm>
            <a:off x="5751946" y="5999451"/>
            <a:ext cx="2154381" cy="460375"/>
          </a:xfrm>
          <a:prstGeom prst="rect">
            <a:avLst/>
          </a:prstGeom>
          <a:solidFill>
            <a:schemeClr val="bg1"/>
          </a:solidFill>
          <a:ln>
            <a:noFill/>
          </a:ln>
          <a:extLst/>
        </p:spPr>
        <p:txBody>
          <a:bodyPr wrap="square">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dirty="0">
                <a:solidFill>
                  <a:srgbClr val="FF0000"/>
                </a:solidFill>
                <a:latin typeface="Arial" panose="020B0604020202020204" pitchFamily="34" charset="0"/>
              </a:rPr>
              <a:t>(cf. PESTLE)</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3529" y="5520488"/>
            <a:ext cx="1188326" cy="1195068"/>
          </a:xfrm>
          <a:prstGeom prst="rect">
            <a:avLst/>
          </a:prstGeom>
        </p:spPr>
      </p:pic>
    </p:spTree>
    <p:extLst>
      <p:ext uri="{BB962C8B-B14F-4D97-AF65-F5344CB8AC3E}">
        <p14:creationId xmlns:p14="http://schemas.microsoft.com/office/powerpoint/2010/main" val="3717522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Box 2"/>
          <p:cNvSpPr txBox="1">
            <a:spLocks noChangeArrowheads="1"/>
          </p:cNvSpPr>
          <p:nvPr/>
        </p:nvSpPr>
        <p:spPr bwMode="auto">
          <a:xfrm>
            <a:off x="192087" y="151967"/>
            <a:ext cx="6430386" cy="3046988"/>
          </a:xfrm>
          <a:prstGeom prst="rect">
            <a:avLst/>
          </a:prstGeom>
          <a:solidFill>
            <a:schemeClr val="bg1"/>
          </a:solidFill>
          <a:ln>
            <a:noFill/>
          </a:ln>
        </p:spPr>
        <p:txBody>
          <a:bodyPr wrap="square">
            <a:spAutoFit/>
          </a:bodyPr>
          <a:lstStyle>
            <a:lvl1pPr>
              <a:spcBef>
                <a:spcPts val="900"/>
              </a:spcBef>
              <a:spcAft>
                <a:spcPts val="900"/>
              </a:spcAft>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1pPr>
            <a:lvl2pPr marL="742950" indent="-285750">
              <a:buFont typeface="Arial" panose="020B0604020202020204" pitchFamily="34" charset="0"/>
              <a:buChar char="–"/>
              <a:defRPr sz="2400">
                <a:solidFill>
                  <a:schemeClr val="tx1"/>
                </a:solidFill>
                <a:latin typeface="Georgia" panose="02040502050405020303" pitchFamily="18" charset="0"/>
                <a:ea typeface="Georgia" panose="02040502050405020303" pitchFamily="18" charset="0"/>
                <a:cs typeface="Georgia" panose="02040502050405020303" pitchFamily="18" charset="0"/>
              </a:defRPr>
            </a:lvl2pPr>
            <a:lvl3pPr marL="1143000" indent="-228600">
              <a:spcBef>
                <a:spcPts val="900"/>
              </a:spcBef>
              <a:buFont typeface="Arial" panose="020B0604020202020204" pitchFamily="34" charset="0"/>
              <a:buChar char="•"/>
              <a:defRPr sz="2000">
                <a:solidFill>
                  <a:schemeClr val="tx1"/>
                </a:solidFill>
                <a:latin typeface="Georgia" panose="02040502050405020303" pitchFamily="18" charset="0"/>
                <a:ea typeface="Georgia" panose="02040502050405020303" pitchFamily="18" charset="0"/>
                <a:cs typeface="Georgia" panose="02040502050405020303" pitchFamily="18" charset="0"/>
              </a:defRPr>
            </a:lvl3pPr>
            <a:lvl4pPr marL="16002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4pPr>
            <a:lvl5pPr marL="2057400" indent="-228600">
              <a:spcBef>
                <a:spcPts val="900"/>
              </a:spcBef>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5pPr>
            <a:lvl6pPr marL="25146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6pPr>
            <a:lvl7pPr marL="29718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7pPr>
            <a:lvl8pPr marL="34290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8pPr>
            <a:lvl9pPr marL="3886200" indent="-228600" defTabSz="457200" eaLnBrk="0" fontAlgn="base" hangingPunct="0">
              <a:spcBef>
                <a:spcPts val="900"/>
              </a:spcBef>
              <a:spcAft>
                <a:spcPct val="0"/>
              </a:spcAft>
              <a:buFont typeface="Arial" panose="020B0604020202020204" pitchFamily="34" charset="0"/>
              <a:buChar char="»"/>
              <a:defRPr>
                <a:solidFill>
                  <a:schemeClr val="tx1"/>
                </a:solidFill>
                <a:latin typeface="Georgia" panose="02040502050405020303" pitchFamily="18" charset="0"/>
                <a:ea typeface="Georgia" panose="02040502050405020303" pitchFamily="18" charset="0"/>
                <a:cs typeface="Georgia" panose="02040502050405020303" pitchFamily="18" charset="0"/>
              </a:defRPr>
            </a:lvl9pPr>
          </a:lstStyle>
          <a:p>
            <a:pPr>
              <a:spcBef>
                <a:spcPct val="0"/>
              </a:spcBef>
              <a:spcAft>
                <a:spcPct val="0"/>
              </a:spcAft>
              <a:buFontTx/>
              <a:buNone/>
            </a:pPr>
            <a:r>
              <a:rPr lang="en-GB" altLang="en-US" dirty="0">
                <a:latin typeface="Arial" panose="020B0604020202020204" pitchFamily="34" charset="0"/>
                <a:cs typeface="Arial" panose="020B0604020202020204" pitchFamily="34" charset="0"/>
              </a:rPr>
              <a:t>Bow-Tie Analysis linked to </a:t>
            </a:r>
            <a:r>
              <a:rPr lang="en-GB" altLang="en-US" b="1" dirty="0">
                <a:latin typeface="Arial" panose="020B0604020202020204" pitchFamily="34" charset="0"/>
                <a:cs typeface="Arial" panose="020B0604020202020204" pitchFamily="34" charset="0"/>
              </a:rPr>
              <a:t>DAPSI(W)R(M) </a:t>
            </a:r>
            <a:r>
              <a:rPr lang="en-GB" altLang="en-US" dirty="0">
                <a:latin typeface="Arial" panose="020B0604020202020204" pitchFamily="34" charset="0"/>
                <a:cs typeface="Arial" panose="020B0604020202020204" pitchFamily="34" charset="0"/>
              </a:rPr>
              <a:t>Framework for Risk Assessment and Risk Management (</a:t>
            </a:r>
            <a:r>
              <a:rPr lang="en-GB" altLang="en-US" b="1" dirty="0">
                <a:latin typeface="Arial" panose="020B0604020202020204" pitchFamily="34" charset="0"/>
                <a:cs typeface="Arial" panose="020B0604020202020204" pitchFamily="34" charset="0"/>
              </a:rPr>
              <a:t>D</a:t>
            </a:r>
            <a:r>
              <a:rPr lang="en-GB" altLang="en-US" dirty="0">
                <a:latin typeface="Arial" panose="020B0604020202020204" pitchFamily="34" charset="0"/>
                <a:cs typeface="Arial" panose="020B0604020202020204" pitchFamily="34" charset="0"/>
              </a:rPr>
              <a:t>rivers, </a:t>
            </a:r>
            <a:r>
              <a:rPr lang="en-GB" altLang="en-US" b="1" dirty="0">
                <a:latin typeface="Arial" panose="020B0604020202020204" pitchFamily="34" charset="0"/>
                <a:cs typeface="Arial" panose="020B0604020202020204" pitchFamily="34" charset="0"/>
              </a:rPr>
              <a:t>A</a:t>
            </a:r>
            <a:r>
              <a:rPr lang="en-GB" altLang="en-US" dirty="0">
                <a:latin typeface="Arial" panose="020B0604020202020204" pitchFamily="34" charset="0"/>
                <a:cs typeface="Arial" panose="020B0604020202020204" pitchFamily="34" charset="0"/>
              </a:rPr>
              <a:t>ctivities, </a:t>
            </a:r>
            <a:r>
              <a:rPr lang="en-GB" altLang="en-US" b="1" dirty="0">
                <a:latin typeface="Arial" panose="020B0604020202020204" pitchFamily="34" charset="0"/>
                <a:cs typeface="Arial" panose="020B0604020202020204" pitchFamily="34" charset="0"/>
              </a:rPr>
              <a:t>P</a:t>
            </a:r>
            <a:r>
              <a:rPr lang="en-GB" altLang="en-US" dirty="0">
                <a:latin typeface="Arial" panose="020B0604020202020204" pitchFamily="34" charset="0"/>
                <a:cs typeface="Arial" panose="020B0604020202020204" pitchFamily="34" charset="0"/>
              </a:rPr>
              <a:t>ressures (as mechanisms of change), </a:t>
            </a:r>
            <a:r>
              <a:rPr lang="en-GB" altLang="en-US" b="1" dirty="0">
                <a:latin typeface="Arial" panose="020B0604020202020204" pitchFamily="34" charset="0"/>
                <a:cs typeface="Arial" panose="020B0604020202020204" pitchFamily="34" charset="0"/>
              </a:rPr>
              <a:t>S</a:t>
            </a:r>
            <a:r>
              <a:rPr lang="en-GB" altLang="en-US" dirty="0">
                <a:latin typeface="Arial" panose="020B0604020202020204" pitchFamily="34" charset="0"/>
                <a:cs typeface="Arial" panose="020B0604020202020204" pitchFamily="34" charset="0"/>
              </a:rPr>
              <a:t>tate change (on the natural system), </a:t>
            </a:r>
            <a:r>
              <a:rPr lang="en-GB" altLang="en-US" b="1" dirty="0">
                <a:latin typeface="Arial" panose="020B0604020202020204" pitchFamily="34" charset="0"/>
                <a:cs typeface="Arial" panose="020B0604020202020204" pitchFamily="34" charset="0"/>
              </a:rPr>
              <a:t>I</a:t>
            </a:r>
            <a:r>
              <a:rPr lang="en-GB" altLang="en-US" dirty="0">
                <a:latin typeface="Arial" panose="020B0604020202020204" pitchFamily="34" charset="0"/>
                <a:cs typeface="Arial" panose="020B0604020202020204" pitchFamily="34" charset="0"/>
              </a:rPr>
              <a:t>mpact (on human </a:t>
            </a:r>
            <a:r>
              <a:rPr lang="en-GB" altLang="en-US" b="1" dirty="0">
                <a:latin typeface="Arial" panose="020B0604020202020204" pitchFamily="34" charset="0"/>
                <a:cs typeface="Arial" panose="020B0604020202020204" pitchFamily="34" charset="0"/>
              </a:rPr>
              <a:t>W</a:t>
            </a:r>
            <a:r>
              <a:rPr lang="en-GB" altLang="en-US" dirty="0">
                <a:latin typeface="Arial" panose="020B0604020202020204" pitchFamily="34" charset="0"/>
                <a:cs typeface="Arial" panose="020B0604020202020204" pitchFamily="34" charset="0"/>
              </a:rPr>
              <a:t>elfare), </a:t>
            </a:r>
            <a:r>
              <a:rPr lang="en-GB" altLang="en-US" b="1" dirty="0">
                <a:latin typeface="Arial" panose="020B0604020202020204" pitchFamily="34" charset="0"/>
                <a:cs typeface="Arial" panose="020B0604020202020204" pitchFamily="34" charset="0"/>
              </a:rPr>
              <a:t>R</a:t>
            </a:r>
            <a:r>
              <a:rPr lang="en-GB" altLang="en-US" dirty="0">
                <a:latin typeface="Arial" panose="020B0604020202020204" pitchFamily="34" charset="0"/>
                <a:cs typeface="Arial" panose="020B0604020202020204" pitchFamily="34" charset="0"/>
              </a:rPr>
              <a:t>esponses (using </a:t>
            </a:r>
            <a:r>
              <a:rPr lang="en-GB" altLang="en-US" b="1" dirty="0">
                <a:latin typeface="Arial" panose="020B0604020202020204" pitchFamily="34" charset="0"/>
                <a:cs typeface="Arial" panose="020B0604020202020204" pitchFamily="34" charset="0"/>
              </a:rPr>
              <a:t>M</a:t>
            </a:r>
            <a:r>
              <a:rPr lang="en-GB" altLang="en-US" dirty="0">
                <a:latin typeface="Arial" panose="020B0604020202020204" pitchFamily="34" charset="0"/>
                <a:cs typeface="Arial" panose="020B0604020202020204" pitchFamily="34" charset="0"/>
              </a:rPr>
              <a:t>easures based on 10-tenets – econ., tech, ecol., legal, admin, cult., polit., moral, comm., social aspects)</a:t>
            </a:r>
          </a:p>
        </p:txBody>
      </p:sp>
      <p:sp>
        <p:nvSpPr>
          <p:cNvPr id="2" name="TextBox 1"/>
          <p:cNvSpPr txBox="1"/>
          <p:nvPr/>
        </p:nvSpPr>
        <p:spPr>
          <a:xfrm>
            <a:off x="7168316" y="974195"/>
            <a:ext cx="4856252" cy="4893647"/>
          </a:xfrm>
          <a:prstGeom prst="rect">
            <a:avLst/>
          </a:prstGeom>
          <a:noFill/>
        </p:spPr>
        <p:txBody>
          <a:bodyPr wrap="square" rtlCol="0">
            <a:spAutoFit/>
          </a:bodyPr>
          <a:lstStyle/>
          <a:p>
            <a:r>
              <a:rPr lang="en-GB" sz="3200" dirty="0">
                <a:solidFill>
                  <a:srgbClr val="C00000"/>
                </a:solidFill>
                <a:latin typeface="Arial" panose="020B0604020202020204" pitchFamily="34" charset="0"/>
                <a:cs typeface="Arial" panose="020B0604020202020204" pitchFamily="34" charset="0"/>
              </a:rPr>
              <a:t>Bow-tie in a nutshell:</a:t>
            </a:r>
          </a:p>
          <a:p>
            <a:endParaRPr lang="en-GB"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What is the problem I am worrying about?</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What are the causes?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What are the prevention mechanisms?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What are the mitigation /compensation measures?</a:t>
            </a:r>
          </a:p>
          <a:p>
            <a:pPr marL="457200" indent="-457200">
              <a:buFont typeface="Arial" panose="020B0604020202020204" pitchFamily="34" charset="0"/>
              <a:buChar char="•"/>
            </a:pPr>
            <a:r>
              <a:rPr lang="en-GB" sz="2800" dirty="0">
                <a:latin typeface="Arial" panose="020B0604020202020204" pitchFamily="34" charset="0"/>
                <a:cs typeface="Arial" panose="020B0604020202020204" pitchFamily="34" charset="0"/>
              </a:rPr>
              <a:t>What are the consequences?</a:t>
            </a:r>
          </a:p>
        </p:txBody>
      </p:sp>
      <p:pic>
        <p:nvPicPr>
          <p:cNvPr id="4" name="Picture 3"/>
          <p:cNvPicPr>
            <a:picLocks noChangeAspect="1"/>
          </p:cNvPicPr>
          <p:nvPr/>
        </p:nvPicPr>
        <p:blipFill rotWithShape="1">
          <a:blip r:embed="rId2"/>
          <a:srcRect l="6668" t="23706" r="23326" b="32438"/>
          <a:stretch/>
        </p:blipFill>
        <p:spPr>
          <a:xfrm>
            <a:off x="192087" y="3944135"/>
            <a:ext cx="6976229" cy="24582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3529" y="5520488"/>
            <a:ext cx="1188326" cy="1195068"/>
          </a:xfrm>
          <a:prstGeom prst="rect">
            <a:avLst/>
          </a:prstGeom>
        </p:spPr>
      </p:pic>
    </p:spTree>
    <p:extLst>
      <p:ext uri="{BB962C8B-B14F-4D97-AF65-F5344CB8AC3E}">
        <p14:creationId xmlns:p14="http://schemas.microsoft.com/office/powerpoint/2010/main" val="251010705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solidFill>
                  <a:srgbClr val="C00000"/>
                </a:solidFill>
                <a:latin typeface="Arial" panose="020B0604020202020204" pitchFamily="34" charset="0"/>
                <a:cs typeface="Arial" panose="020B0604020202020204" pitchFamily="34" charset="0"/>
              </a:rPr>
              <a:t>Bow-tie Analysis as a Problem-Structuring Method</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72" y="649938"/>
            <a:ext cx="10983926" cy="480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3"/>
          <a:srcRect l="6668" t="23706" r="23326" b="32438"/>
          <a:stretch/>
        </p:blipFill>
        <p:spPr>
          <a:xfrm>
            <a:off x="3220116" y="4879910"/>
            <a:ext cx="4767600" cy="1771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8228817" y="5450956"/>
            <a:ext cx="3818672" cy="1200329"/>
          </a:xfrm>
          <a:prstGeom prst="rect">
            <a:avLst/>
          </a:prstGeom>
          <a:noFill/>
        </p:spPr>
        <p:txBody>
          <a:bodyPr wrap="square" rtlCol="0">
            <a:spAutoFit/>
          </a:bodyPr>
          <a:lstStyle/>
          <a:p>
            <a:r>
              <a:rPr lang="en-GB" dirty="0">
                <a:latin typeface="Open Sans" panose="020B0604020202020204" charset="0"/>
                <a:ea typeface="Open Sans" panose="020B0604020202020204" charset="0"/>
                <a:cs typeface="Open Sans" panose="020B0604020202020204" charset="0"/>
              </a:rPr>
              <a:t>CERES is the first attempt to use BT analysis for climate change repercussions for fisheries and aquaculture</a:t>
            </a:r>
          </a:p>
        </p:txBody>
      </p:sp>
    </p:spTree>
    <p:extLst>
      <p:ext uri="{BB962C8B-B14F-4D97-AF65-F5344CB8AC3E}">
        <p14:creationId xmlns:p14="http://schemas.microsoft.com/office/powerpoint/2010/main" val="363838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5F119F-9135-4887-836F-78409163F3A6}"/>
              </a:ext>
            </a:extLst>
          </p:cNvPr>
          <p:cNvPicPr>
            <a:picLocks noChangeAspect="1"/>
          </p:cNvPicPr>
          <p:nvPr/>
        </p:nvPicPr>
        <p:blipFill rotWithShape="1">
          <a:blip r:embed="rId2"/>
          <a:srcRect l="8050" r="8142" b="1051"/>
          <a:stretch/>
        </p:blipFill>
        <p:spPr>
          <a:xfrm>
            <a:off x="981512" y="0"/>
            <a:ext cx="10217791" cy="6785874"/>
          </a:xfrm>
          <a:prstGeom prst="rect">
            <a:avLst/>
          </a:prstGeom>
        </p:spPr>
      </p:pic>
      <p:sp>
        <p:nvSpPr>
          <p:cNvPr id="3" name="TextBox 2">
            <a:extLst>
              <a:ext uri="{FF2B5EF4-FFF2-40B4-BE49-F238E27FC236}">
                <a16:creationId xmlns:a16="http://schemas.microsoft.com/office/drawing/2014/main" id="{D2E99C2D-D249-4F25-AABA-F75112FE1856}"/>
              </a:ext>
            </a:extLst>
          </p:cNvPr>
          <p:cNvSpPr txBox="1"/>
          <p:nvPr/>
        </p:nvSpPr>
        <p:spPr>
          <a:xfrm>
            <a:off x="981512" y="6074229"/>
            <a:ext cx="4376057" cy="646331"/>
          </a:xfrm>
          <a:prstGeom prst="rect">
            <a:avLst/>
          </a:prstGeom>
          <a:noFill/>
        </p:spPr>
        <p:txBody>
          <a:bodyPr wrap="square" rtlCol="0">
            <a:spAutoFit/>
          </a:bodyPr>
          <a:lstStyle/>
          <a:p>
            <a:r>
              <a:rPr lang="en-US" dirty="0"/>
              <a:t>(See also Burdon et al. 2018. </a:t>
            </a:r>
            <a:r>
              <a:rPr lang="en-US" i="1" dirty="0"/>
              <a:t>Est. Coast. Shelf Sci. </a:t>
            </a:r>
            <a:r>
              <a:rPr lang="en-US" dirty="0"/>
              <a:t>201: 234-247)</a:t>
            </a:r>
            <a:endParaRPr lang="en-GB" dirty="0"/>
          </a:p>
        </p:txBody>
      </p:sp>
      <p:sp>
        <p:nvSpPr>
          <p:cNvPr id="4" name="TextBox 3">
            <a:extLst>
              <a:ext uri="{FF2B5EF4-FFF2-40B4-BE49-F238E27FC236}">
                <a16:creationId xmlns:a16="http://schemas.microsoft.com/office/drawing/2014/main" id="{8F853095-93DC-41D4-B58E-F9BC0E77792C}"/>
              </a:ext>
            </a:extLst>
          </p:cNvPr>
          <p:cNvSpPr txBox="1"/>
          <p:nvPr/>
        </p:nvSpPr>
        <p:spPr>
          <a:xfrm>
            <a:off x="9778482" y="1436914"/>
            <a:ext cx="2211355" cy="1015663"/>
          </a:xfrm>
          <a:prstGeom prst="rect">
            <a:avLst/>
          </a:prstGeom>
          <a:noFill/>
        </p:spPr>
        <p:txBody>
          <a:bodyPr wrap="square" rtlCol="0">
            <a:spAutoFit/>
          </a:bodyPr>
          <a:lstStyle/>
          <a:p>
            <a:r>
              <a:rPr lang="en-US" sz="2000" dirty="0">
                <a:solidFill>
                  <a:srgbClr val="C00000"/>
                </a:solidFill>
                <a:latin typeface="Arial" panose="020B0604020202020204" pitchFamily="34" charset="0"/>
                <a:cs typeface="Arial" panose="020B0604020202020204" pitchFamily="34" charset="0"/>
              </a:rPr>
              <a:t>Bow-tie for climate change effects on OWF</a:t>
            </a:r>
            <a:endParaRPr lang="en-GB" sz="20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207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6F6EC3-2CAE-4308-84E6-FA94EE498535}"/>
              </a:ext>
            </a:extLst>
          </p:cNvPr>
          <p:cNvSpPr/>
          <p:nvPr/>
        </p:nvSpPr>
        <p:spPr>
          <a:xfrm>
            <a:off x="584719" y="1432182"/>
            <a:ext cx="8083420" cy="3224985"/>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Environmental consequences of construction, operation and/or decommissioning techniques</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Economic costs or benefits of different technologies</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Environmental consequences of climate change on the structures</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Enhanced climate change adaptation and mitigation</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Influence on other marine uses and users</a:t>
            </a:r>
          </a:p>
          <a:p>
            <a:pPr marL="342900" lvl="0" indent="-342900" algn="just">
              <a:lnSpc>
                <a:spcPct val="107000"/>
              </a:lnSpc>
              <a:spcAft>
                <a:spcPts val="80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Economic benefits of adaptation techniques </a:t>
            </a:r>
            <a:endParaRPr lang="en-GB"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EFD4C23-D50B-49A8-9199-EAA8B14FB56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81564" y="3349940"/>
            <a:ext cx="2349314" cy="3426582"/>
          </a:xfrm>
          <a:prstGeom prst="rect">
            <a:avLst/>
          </a:prstGeom>
          <a:ln w="12700">
            <a:solidFill>
              <a:srgbClr val="000000"/>
            </a:solidFill>
          </a:ln>
          <a:effectLst>
            <a:outerShdw blurRad="50800" dist="38100" dir="2700000" algn="tl" rotWithShape="0">
              <a:prstClr val="black">
                <a:alpha val="40000"/>
              </a:prstClr>
            </a:outerShdw>
          </a:effectLst>
        </p:spPr>
      </p:pic>
      <p:pic>
        <p:nvPicPr>
          <p:cNvPr id="4" name="Picture 4" descr="blyth2000b">
            <a:extLst>
              <a:ext uri="{FF2B5EF4-FFF2-40B4-BE49-F238E27FC236}">
                <a16:creationId xmlns:a16="http://schemas.microsoft.com/office/drawing/2014/main" id="{0D2FDAE2-DD5C-4761-8E76-C9DA77333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026" y="81479"/>
            <a:ext cx="2706687" cy="319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E0B6704C-40E6-44E0-8A50-1B8BA90CE24B}"/>
              </a:ext>
            </a:extLst>
          </p:cNvPr>
          <p:cNvSpPr/>
          <p:nvPr/>
        </p:nvSpPr>
        <p:spPr>
          <a:xfrm>
            <a:off x="1595535" y="469499"/>
            <a:ext cx="4883020" cy="954107"/>
          </a:xfrm>
          <a:prstGeom prst="rect">
            <a:avLst/>
          </a:prstGeom>
        </p:spPr>
        <p:txBody>
          <a:bodyPr wrap="square">
            <a:spAutoFit/>
          </a:bodyPr>
          <a:lstStyle/>
          <a:p>
            <a:pPr algn="just">
              <a:spcAft>
                <a:spcPts val="0"/>
              </a:spcAft>
            </a:pPr>
            <a:r>
              <a:rPr lang="en-US" sz="2800" dirty="0">
                <a:solidFill>
                  <a:srgbClr val="C00000"/>
                </a:solidFill>
                <a:latin typeface="Arial" panose="020B0604020202020204" pitchFamily="34" charset="0"/>
                <a:ea typeface="Times New Roman" panose="02020603050405020304" pitchFamily="18" charset="0"/>
                <a:cs typeface="Arial" panose="020B0604020202020204" pitchFamily="34" charset="0"/>
              </a:rPr>
              <a:t>As examples, the central event in the Bow-tie could be: </a:t>
            </a:r>
            <a:endParaRPr lang="en-GB" sz="2800" dirty="0">
              <a:solidFill>
                <a:srgbClr val="C00000"/>
              </a:solidFill>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33206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198688" y="188914"/>
            <a:ext cx="7772400" cy="1070719"/>
          </a:xfrm>
        </p:spPr>
        <p:txBody>
          <a:bodyPr/>
          <a:lstStyle/>
          <a:p>
            <a:r>
              <a:rPr lang="en-US" sz="2800" dirty="0">
                <a:solidFill>
                  <a:srgbClr val="C00000"/>
                </a:solidFill>
                <a:latin typeface="Arial" panose="020B0604020202020204" pitchFamily="34" charset="0"/>
                <a:ea typeface="Times New Roman" panose="02020603050405020304" pitchFamily="18" charset="0"/>
                <a:cs typeface="Arial" panose="020B0604020202020204" pitchFamily="34" charset="0"/>
              </a:rPr>
              <a:t>Framework for tackling the problem and identifying opportunities:</a:t>
            </a:r>
            <a:endParaRPr lang="en-GB" altLang="en-US" sz="2800" dirty="0">
              <a:solidFill>
                <a:srgbClr val="C00000"/>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61CD41-3EBB-47CA-A02C-1266410B7562}"/>
              </a:ext>
            </a:extLst>
          </p:cNvPr>
          <p:cNvSpPr/>
          <p:nvPr/>
        </p:nvSpPr>
        <p:spPr>
          <a:xfrm>
            <a:off x="390146" y="1438352"/>
            <a:ext cx="9005782" cy="4410503"/>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Define the central problem and the framework for opportunities</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Create risk- and opportunity-based generic Bow-ties with Drivers and Activities</a:t>
            </a:r>
          </a:p>
          <a:p>
            <a:pPr marL="342900" lvl="0" indent="-342900" algn="just">
              <a:lnSpc>
                <a:spcPct val="107000"/>
              </a:lnSpc>
              <a:spcAft>
                <a:spcPts val="0"/>
              </a:spcAft>
              <a:buFont typeface="Symbol" panose="05050102010706020507" pitchFamily="18" charset="2"/>
              <a:buChar char=""/>
            </a:pPr>
            <a:r>
              <a:rPr lang="en-GB" sz="2400" dirty="0">
                <a:latin typeface="Arial" panose="020B0604020202020204" pitchFamily="34" charset="0"/>
                <a:ea typeface="Calibri" panose="020F0502020204030204" pitchFamily="34" charset="0"/>
                <a:cs typeface="Arial" panose="020B0604020202020204" pitchFamily="34" charset="0"/>
              </a:rPr>
              <a:t>Analyse previous experience, projects and literature</a:t>
            </a:r>
          </a:p>
          <a:p>
            <a:pPr marL="342900" lvl="0" indent="-342900" algn="just">
              <a:lnSpc>
                <a:spcPct val="107000"/>
              </a:lnSpc>
              <a:spcAft>
                <a:spcPts val="0"/>
              </a:spcAft>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Incorporate the 1</a:t>
            </a:r>
            <a:r>
              <a:rPr lang="en-GB" sz="2400" dirty="0">
                <a:latin typeface="Arial" panose="020B0604020202020204" pitchFamily="34" charset="0"/>
                <a:ea typeface="Calibri" panose="020F0502020204030204" pitchFamily="34" charset="0"/>
                <a:cs typeface="Arial" panose="020B0604020202020204" pitchFamily="34" charset="0"/>
              </a:rPr>
              <a:t>0-tenets for management responses</a:t>
            </a:r>
          </a:p>
          <a:p>
            <a:pPr marL="342900" lvl="0" indent="-342900" algn="just">
              <a:lnSpc>
                <a:spcPct val="107000"/>
              </a:lnSpc>
              <a:spcAft>
                <a:spcPts val="0"/>
              </a:spcAft>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Produce a ‘strawman’ for discussion with stakeholders</a:t>
            </a:r>
          </a:p>
          <a:p>
            <a:pPr marL="342900" lvl="0" indent="-342900" algn="just">
              <a:lnSpc>
                <a:spcPct val="107000"/>
              </a:lnSpc>
              <a:spcAft>
                <a:spcPts val="0"/>
              </a:spcAft>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Refine and produce the site- and topic-specific Bow-ties</a:t>
            </a:r>
          </a:p>
          <a:p>
            <a:pPr marL="342900" lvl="0" indent="-342900" algn="just">
              <a:lnSpc>
                <a:spcPct val="107000"/>
              </a:lnSpc>
              <a:spcAft>
                <a:spcPts val="0"/>
              </a:spcAft>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Interrogate Bow-Ties to show the gaps and opportunities for nature and society </a:t>
            </a:r>
          </a:p>
          <a:p>
            <a:pPr marL="342900" lvl="0" indent="-342900" algn="just">
              <a:lnSpc>
                <a:spcPct val="107000"/>
              </a:lnSpc>
              <a:spcAft>
                <a:spcPts val="0"/>
              </a:spcAft>
              <a:buFont typeface="Symbol" panose="05050102010706020507" pitchFamily="18" charset="2"/>
              <a:buChar char=""/>
            </a:pPr>
            <a:r>
              <a:rPr lang="en-US" sz="2400" dirty="0">
                <a:latin typeface="Arial" panose="020B0604020202020204" pitchFamily="34" charset="0"/>
                <a:ea typeface="Calibri" panose="020F0502020204030204" pitchFamily="34" charset="0"/>
                <a:cs typeface="Arial" panose="020B0604020202020204" pitchFamily="34" charset="0"/>
              </a:rPr>
              <a:t>Interrogate Bow-Ties to show the gaps and opportunities for science and management</a:t>
            </a:r>
            <a:endParaRPr lang="en-GB" sz="2400" dirty="0">
              <a:latin typeface="Arial" panose="020B060402020202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71FD1A98-BD01-4C50-A214-E96C190F408B}"/>
              </a:ext>
            </a:extLst>
          </p:cNvPr>
          <p:cNvPicPr>
            <a:picLocks noChangeAspect="1"/>
          </p:cNvPicPr>
          <p:nvPr/>
        </p:nvPicPr>
        <p:blipFill>
          <a:blip r:embed="rId3"/>
          <a:stretch>
            <a:fillRect/>
          </a:stretch>
        </p:blipFill>
        <p:spPr>
          <a:xfrm>
            <a:off x="9654462" y="886809"/>
            <a:ext cx="2410019" cy="3213359"/>
          </a:xfrm>
          <a:prstGeom prst="rect">
            <a:avLst/>
          </a:prstGeom>
        </p:spPr>
      </p:pic>
      <p:sp>
        <p:nvSpPr>
          <p:cNvPr id="8" name="TextBox 7">
            <a:extLst>
              <a:ext uri="{FF2B5EF4-FFF2-40B4-BE49-F238E27FC236}">
                <a16:creationId xmlns:a16="http://schemas.microsoft.com/office/drawing/2014/main" id="{F82F8CF2-0D42-424D-9522-A67FFA8D74CC}"/>
              </a:ext>
            </a:extLst>
          </p:cNvPr>
          <p:cNvSpPr txBox="1"/>
          <p:nvPr/>
        </p:nvSpPr>
        <p:spPr>
          <a:xfrm>
            <a:off x="9554547" y="4124531"/>
            <a:ext cx="2509934" cy="584775"/>
          </a:xfrm>
          <a:prstGeom prst="rect">
            <a:avLst/>
          </a:prstGeom>
          <a:noFill/>
        </p:spPr>
        <p:txBody>
          <a:bodyPr wrap="square" rtlCol="0">
            <a:spAutoFit/>
          </a:bodyPr>
          <a:lstStyle/>
          <a:p>
            <a:pPr algn="r"/>
            <a:r>
              <a:rPr lang="en-US" sz="1600" dirty="0"/>
              <a:t>(Photo. Lauren McWhinnie, UVIC workshop, 2018)</a:t>
            </a:r>
            <a:endParaRPr lang="en-GB" sz="1600" dirty="0"/>
          </a:p>
        </p:txBody>
      </p:sp>
    </p:spTree>
    <p:extLst>
      <p:ext uri="{BB962C8B-B14F-4D97-AF65-F5344CB8AC3E}">
        <p14:creationId xmlns:p14="http://schemas.microsoft.com/office/powerpoint/2010/main" val="23627447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6" name="Straight Arrow Connector 115"/>
          <p:cNvCxnSpPr>
            <a:stCxn id="11" idx="3"/>
            <a:endCxn id="62" idx="1"/>
          </p:cNvCxnSpPr>
          <p:nvPr/>
        </p:nvCxnSpPr>
        <p:spPr>
          <a:xfrm flipV="1">
            <a:off x="6564404" y="2124246"/>
            <a:ext cx="4055342" cy="19180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a:stCxn id="21" idx="3"/>
            <a:endCxn id="20" idx="1"/>
          </p:cNvCxnSpPr>
          <p:nvPr/>
        </p:nvCxnSpPr>
        <p:spPr>
          <a:xfrm>
            <a:off x="2801057" y="1124782"/>
            <a:ext cx="520815" cy="2481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219" idx="3"/>
            <a:endCxn id="11" idx="1"/>
          </p:cNvCxnSpPr>
          <p:nvPr/>
        </p:nvCxnSpPr>
        <p:spPr>
          <a:xfrm>
            <a:off x="2809303" y="3117193"/>
            <a:ext cx="2731843" cy="9251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7" idx="3"/>
            <a:endCxn id="11" idx="1"/>
          </p:cNvCxnSpPr>
          <p:nvPr/>
        </p:nvCxnSpPr>
        <p:spPr>
          <a:xfrm flipV="1">
            <a:off x="1336999" y="4042327"/>
            <a:ext cx="4204147" cy="2411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 y="0"/>
            <a:ext cx="4663441" cy="530713"/>
          </a:xfrm>
          <a:noFill/>
        </p:spPr>
        <p:txBody>
          <a:bodyPr>
            <a:normAutofit/>
          </a:bodyPr>
          <a:lstStyle/>
          <a:p>
            <a:r>
              <a:rPr lang="en-GB" sz="1000" b="1" dirty="0"/>
              <a:t>Mussels – Aquaculture</a:t>
            </a:r>
            <a:endParaRPr lang="en-GB" sz="1000" dirty="0"/>
          </a:p>
        </p:txBody>
      </p:sp>
      <p:sp>
        <p:nvSpPr>
          <p:cNvPr id="11" name="Rounded Rectangle 10"/>
          <p:cNvSpPr/>
          <p:nvPr/>
        </p:nvSpPr>
        <p:spPr>
          <a:xfrm>
            <a:off x="5541146" y="3557912"/>
            <a:ext cx="1023258" cy="968829"/>
          </a:xfrm>
          <a:prstGeom prst="roundRect">
            <a:avLst/>
          </a:prstGeom>
          <a:blipFill>
            <a:blip r:embed="rId3"/>
            <a:stretch>
              <a:fillRect/>
            </a:stretch>
          </a:blipFill>
          <a:ln>
            <a:solidFill>
              <a:schemeClr val="tx1"/>
            </a:solidFill>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GB" sz="1000" dirty="0"/>
              <a:t>Losses and/or mortality mussels</a:t>
            </a:r>
          </a:p>
        </p:txBody>
      </p:sp>
      <p:sp>
        <p:nvSpPr>
          <p:cNvPr id="18" name="Rounded Rectangle 17"/>
          <p:cNvSpPr/>
          <p:nvPr/>
        </p:nvSpPr>
        <p:spPr>
          <a:xfrm>
            <a:off x="10698969" y="5332699"/>
            <a:ext cx="914400" cy="495404"/>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Impact on traditions and values </a:t>
            </a:r>
          </a:p>
        </p:txBody>
      </p:sp>
      <p:sp>
        <p:nvSpPr>
          <p:cNvPr id="20" name="Rounded Rectangle 19"/>
          <p:cNvSpPr/>
          <p:nvPr/>
        </p:nvSpPr>
        <p:spPr>
          <a:xfrm>
            <a:off x="3321872" y="1213044"/>
            <a:ext cx="914400" cy="319755"/>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Hypoxia</a:t>
            </a:r>
          </a:p>
        </p:txBody>
      </p:sp>
      <p:sp>
        <p:nvSpPr>
          <p:cNvPr id="21" name="Rounded Rectangle 20"/>
          <p:cNvSpPr/>
          <p:nvPr/>
        </p:nvSpPr>
        <p:spPr>
          <a:xfrm>
            <a:off x="1886657" y="911352"/>
            <a:ext cx="914400" cy="426859"/>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Harmful Algal Blooms</a:t>
            </a:r>
          </a:p>
        </p:txBody>
      </p:sp>
      <p:sp>
        <p:nvSpPr>
          <p:cNvPr id="22" name="Rounded Rectangle 21"/>
          <p:cNvSpPr/>
          <p:nvPr/>
        </p:nvSpPr>
        <p:spPr>
          <a:xfrm>
            <a:off x="425299" y="894230"/>
            <a:ext cx="916898" cy="419366"/>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Increased temperature</a:t>
            </a:r>
          </a:p>
        </p:txBody>
      </p:sp>
      <p:sp>
        <p:nvSpPr>
          <p:cNvPr id="25" name="Rounded Rectangle 24"/>
          <p:cNvSpPr/>
          <p:nvPr/>
        </p:nvSpPr>
        <p:spPr>
          <a:xfrm>
            <a:off x="7457347" y="1061239"/>
            <a:ext cx="1074540" cy="292244"/>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Capital costs</a:t>
            </a:r>
          </a:p>
          <a:p>
            <a:pPr algn="ctr"/>
            <a:r>
              <a:rPr lang="en-GB" sz="800" dirty="0"/>
              <a:t>Lack of financing options</a:t>
            </a:r>
          </a:p>
        </p:txBody>
      </p:sp>
      <p:cxnSp>
        <p:nvCxnSpPr>
          <p:cNvPr id="33" name="Straight Arrow Connector 32"/>
          <p:cNvCxnSpPr>
            <a:stCxn id="202" idx="3"/>
            <a:endCxn id="165" idx="1"/>
          </p:cNvCxnSpPr>
          <p:nvPr/>
        </p:nvCxnSpPr>
        <p:spPr>
          <a:xfrm flipV="1">
            <a:off x="1340955" y="2341237"/>
            <a:ext cx="548142" cy="4136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3"/>
            <a:endCxn id="290" idx="1"/>
          </p:cNvCxnSpPr>
          <p:nvPr/>
        </p:nvCxnSpPr>
        <p:spPr>
          <a:xfrm flipV="1">
            <a:off x="6564404" y="1397060"/>
            <a:ext cx="2199580" cy="2645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1" idx="3"/>
            <a:endCxn id="18" idx="1"/>
          </p:cNvCxnSpPr>
          <p:nvPr/>
        </p:nvCxnSpPr>
        <p:spPr>
          <a:xfrm>
            <a:off x="6564404" y="4042327"/>
            <a:ext cx="4134565" cy="15380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5" idx="2"/>
            <a:endCxn id="49" idx="0"/>
          </p:cNvCxnSpPr>
          <p:nvPr/>
        </p:nvCxnSpPr>
        <p:spPr>
          <a:xfrm>
            <a:off x="7994617" y="1353483"/>
            <a:ext cx="365964" cy="390454"/>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2" idx="3"/>
            <a:endCxn id="21" idx="1"/>
          </p:cNvCxnSpPr>
          <p:nvPr/>
        </p:nvCxnSpPr>
        <p:spPr>
          <a:xfrm>
            <a:off x="1342197" y="1103913"/>
            <a:ext cx="544460" cy="208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10619746" y="1876544"/>
            <a:ext cx="914400" cy="495404"/>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Decreased Profits</a:t>
            </a:r>
          </a:p>
        </p:txBody>
      </p:sp>
      <p:cxnSp>
        <p:nvCxnSpPr>
          <p:cNvPr id="63" name="Straight Arrow Connector 62"/>
          <p:cNvCxnSpPr>
            <a:stCxn id="11" idx="3"/>
            <a:endCxn id="555" idx="1"/>
          </p:cNvCxnSpPr>
          <p:nvPr/>
        </p:nvCxnSpPr>
        <p:spPr>
          <a:xfrm flipV="1">
            <a:off x="6564404" y="2119873"/>
            <a:ext cx="2233975" cy="19224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0619746" y="2851432"/>
            <a:ext cx="914400" cy="495404"/>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Decreased viability of operation</a:t>
            </a:r>
          </a:p>
        </p:txBody>
      </p:sp>
      <p:cxnSp>
        <p:nvCxnSpPr>
          <p:cNvPr id="66" name="Straight Arrow Connector 65"/>
          <p:cNvCxnSpPr>
            <a:stCxn id="11" idx="3"/>
            <a:endCxn id="65" idx="1"/>
          </p:cNvCxnSpPr>
          <p:nvPr/>
        </p:nvCxnSpPr>
        <p:spPr>
          <a:xfrm flipV="1">
            <a:off x="6564404" y="3099134"/>
            <a:ext cx="4055342" cy="9431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392328" y="548393"/>
            <a:ext cx="1204541" cy="18466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GB" sz="1200" dirty="0"/>
              <a:t>Causes (blue)</a:t>
            </a:r>
          </a:p>
        </p:txBody>
      </p:sp>
      <p:sp>
        <p:nvSpPr>
          <p:cNvPr id="95" name="TextBox 94"/>
          <p:cNvSpPr txBox="1"/>
          <p:nvPr/>
        </p:nvSpPr>
        <p:spPr>
          <a:xfrm>
            <a:off x="3162209" y="521564"/>
            <a:ext cx="1788157" cy="3693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GB" sz="1200" dirty="0"/>
              <a:t>Control measures (green)</a:t>
            </a:r>
          </a:p>
          <a:p>
            <a:pPr algn="ctr"/>
            <a:r>
              <a:rPr lang="en-GB" sz="1200" dirty="0"/>
              <a:t>Escalation factors (grey)</a:t>
            </a:r>
          </a:p>
        </p:txBody>
      </p:sp>
      <p:sp>
        <p:nvSpPr>
          <p:cNvPr id="96" name="TextBox 95"/>
          <p:cNvSpPr txBox="1"/>
          <p:nvPr/>
        </p:nvSpPr>
        <p:spPr>
          <a:xfrm>
            <a:off x="7470599" y="552535"/>
            <a:ext cx="2033066" cy="369332"/>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GB" sz="1200" dirty="0"/>
              <a:t>Mitigation measures (green)</a:t>
            </a:r>
          </a:p>
          <a:p>
            <a:pPr algn="ctr"/>
            <a:r>
              <a:rPr lang="en-GB" sz="1200" dirty="0"/>
              <a:t>Escalation factors (grey)</a:t>
            </a:r>
          </a:p>
        </p:txBody>
      </p:sp>
      <p:sp>
        <p:nvSpPr>
          <p:cNvPr id="97" name="TextBox 96"/>
          <p:cNvSpPr txBox="1"/>
          <p:nvPr/>
        </p:nvSpPr>
        <p:spPr>
          <a:xfrm>
            <a:off x="10149272" y="556242"/>
            <a:ext cx="1669478" cy="18466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GB" sz="1200" dirty="0"/>
              <a:t>Consequences (red)</a:t>
            </a:r>
          </a:p>
        </p:txBody>
      </p:sp>
      <p:sp>
        <p:nvSpPr>
          <p:cNvPr id="99" name="TextBox 98"/>
          <p:cNvSpPr txBox="1"/>
          <p:nvPr/>
        </p:nvSpPr>
        <p:spPr>
          <a:xfrm>
            <a:off x="5267808" y="540999"/>
            <a:ext cx="1274685" cy="184666"/>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GB" sz="1200" dirty="0"/>
              <a:t>Problem (yellow)</a:t>
            </a:r>
          </a:p>
        </p:txBody>
      </p:sp>
      <p:sp>
        <p:nvSpPr>
          <p:cNvPr id="101" name="Rounded Rectangle 100"/>
          <p:cNvSpPr/>
          <p:nvPr/>
        </p:nvSpPr>
        <p:spPr>
          <a:xfrm>
            <a:off x="430282" y="2005068"/>
            <a:ext cx="913158" cy="406729"/>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Increased storminess</a:t>
            </a:r>
          </a:p>
        </p:txBody>
      </p:sp>
      <p:cxnSp>
        <p:nvCxnSpPr>
          <p:cNvPr id="108" name="Straight Arrow Connector 107"/>
          <p:cNvCxnSpPr>
            <a:stCxn id="20" idx="2"/>
            <a:endCxn id="161" idx="1"/>
          </p:cNvCxnSpPr>
          <p:nvPr/>
        </p:nvCxnSpPr>
        <p:spPr>
          <a:xfrm>
            <a:off x="3779072" y="1532799"/>
            <a:ext cx="1136820" cy="10233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9074766" y="3643270"/>
            <a:ext cx="608248" cy="343713"/>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Space constraints</a:t>
            </a:r>
          </a:p>
        </p:txBody>
      </p:sp>
      <p:cxnSp>
        <p:nvCxnSpPr>
          <p:cNvPr id="126" name="Straight Connector 125"/>
          <p:cNvCxnSpPr>
            <a:stCxn id="125" idx="1"/>
            <a:endCxn id="565" idx="3"/>
          </p:cNvCxnSpPr>
          <p:nvPr/>
        </p:nvCxnSpPr>
        <p:spPr>
          <a:xfrm flipH="1">
            <a:off x="8450192" y="3815127"/>
            <a:ext cx="624574" cy="134043"/>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itle 1"/>
          <p:cNvSpPr txBox="1">
            <a:spLocks/>
          </p:cNvSpPr>
          <p:nvPr/>
        </p:nvSpPr>
        <p:spPr>
          <a:xfrm>
            <a:off x="5431149" y="-1721"/>
            <a:ext cx="6621303" cy="326766"/>
          </a:xfrm>
          <a:prstGeom prst="rect">
            <a:avLst/>
          </a:prstGeom>
          <a:solidFill>
            <a:schemeClr val="bg1"/>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000" dirty="0"/>
              <a:t>Climate change itself is beyond short/medium term control. Control and mitigation measures given here focus instead on measures that could be adopted my local producers and fishers, rather then attempting to modify global climate change.</a:t>
            </a:r>
          </a:p>
        </p:txBody>
      </p:sp>
      <p:sp>
        <p:nvSpPr>
          <p:cNvPr id="56" name="Left Brace 55"/>
          <p:cNvSpPr/>
          <p:nvPr/>
        </p:nvSpPr>
        <p:spPr>
          <a:xfrm>
            <a:off x="186280" y="694026"/>
            <a:ext cx="242759" cy="2368521"/>
          </a:xfrm>
          <a:prstGeom prst="leftBrac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57" name="TextBox 56"/>
          <p:cNvSpPr txBox="1"/>
          <p:nvPr/>
        </p:nvSpPr>
        <p:spPr>
          <a:xfrm rot="16200000">
            <a:off x="-681172" y="1716626"/>
            <a:ext cx="1576518" cy="338554"/>
          </a:xfrm>
          <a:prstGeom prst="rect">
            <a:avLst/>
          </a:prstGeom>
          <a:noFill/>
        </p:spPr>
        <p:txBody>
          <a:bodyPr wrap="square" rtlCol="0">
            <a:spAutoFit/>
          </a:bodyPr>
          <a:lstStyle/>
          <a:p>
            <a:pPr algn="ctr"/>
            <a:r>
              <a:rPr lang="en-GB" sz="1600" dirty="0"/>
              <a:t>Critical impact</a:t>
            </a:r>
          </a:p>
        </p:txBody>
      </p:sp>
      <p:sp>
        <p:nvSpPr>
          <p:cNvPr id="58" name="TextBox 57"/>
          <p:cNvSpPr txBox="1"/>
          <p:nvPr/>
        </p:nvSpPr>
        <p:spPr>
          <a:xfrm rot="16200000">
            <a:off x="-681358" y="3806749"/>
            <a:ext cx="1576518" cy="338554"/>
          </a:xfrm>
          <a:prstGeom prst="rect">
            <a:avLst/>
          </a:prstGeom>
          <a:noFill/>
        </p:spPr>
        <p:txBody>
          <a:bodyPr wrap="square" rtlCol="0">
            <a:spAutoFit/>
          </a:bodyPr>
          <a:lstStyle/>
          <a:p>
            <a:pPr algn="ctr"/>
            <a:r>
              <a:rPr lang="en-GB" sz="1600" dirty="0"/>
              <a:t>Strong Impact</a:t>
            </a:r>
          </a:p>
        </p:txBody>
      </p:sp>
      <p:sp>
        <p:nvSpPr>
          <p:cNvPr id="59" name="Left Brace 58"/>
          <p:cNvSpPr/>
          <p:nvPr/>
        </p:nvSpPr>
        <p:spPr>
          <a:xfrm>
            <a:off x="178744" y="3376485"/>
            <a:ext cx="250295" cy="1255122"/>
          </a:xfrm>
          <a:prstGeom prst="leftBrac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60" name="TextBox 59"/>
          <p:cNvSpPr txBox="1"/>
          <p:nvPr/>
        </p:nvSpPr>
        <p:spPr>
          <a:xfrm rot="16200000">
            <a:off x="-687375" y="5574868"/>
            <a:ext cx="1576518" cy="338554"/>
          </a:xfrm>
          <a:prstGeom prst="rect">
            <a:avLst/>
          </a:prstGeom>
          <a:noFill/>
        </p:spPr>
        <p:txBody>
          <a:bodyPr wrap="square" rtlCol="0">
            <a:spAutoFit/>
          </a:bodyPr>
          <a:lstStyle/>
          <a:p>
            <a:pPr algn="ctr"/>
            <a:r>
              <a:rPr lang="en-GB" sz="1600" dirty="0"/>
              <a:t>Small Impact</a:t>
            </a:r>
          </a:p>
        </p:txBody>
      </p:sp>
      <p:sp>
        <p:nvSpPr>
          <p:cNvPr id="61" name="Left Brace 60"/>
          <p:cNvSpPr/>
          <p:nvPr/>
        </p:nvSpPr>
        <p:spPr>
          <a:xfrm>
            <a:off x="160249" y="4924830"/>
            <a:ext cx="247131" cy="1815664"/>
          </a:xfrm>
          <a:prstGeom prst="leftBrac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2" name="Rounded Rectangle 71"/>
          <p:cNvSpPr/>
          <p:nvPr/>
        </p:nvSpPr>
        <p:spPr>
          <a:xfrm>
            <a:off x="426076" y="5190295"/>
            <a:ext cx="925403" cy="399023"/>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Decreased temperature</a:t>
            </a:r>
          </a:p>
        </p:txBody>
      </p:sp>
      <p:cxnSp>
        <p:nvCxnSpPr>
          <p:cNvPr id="73" name="Straight Arrow Connector 72"/>
          <p:cNvCxnSpPr>
            <a:stCxn id="72" idx="3"/>
            <a:endCxn id="161" idx="2"/>
          </p:cNvCxnSpPr>
          <p:nvPr/>
        </p:nvCxnSpPr>
        <p:spPr>
          <a:xfrm flipV="1">
            <a:off x="1351479" y="2941326"/>
            <a:ext cx="4021613" cy="24484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422253" y="6256208"/>
            <a:ext cx="914746" cy="395789"/>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Sea level rise</a:t>
            </a:r>
          </a:p>
        </p:txBody>
      </p:sp>
      <p:cxnSp>
        <p:nvCxnSpPr>
          <p:cNvPr id="88" name="Straight Arrow Connector 87"/>
          <p:cNvCxnSpPr>
            <a:stCxn id="89" idx="3"/>
            <a:endCxn id="244" idx="1"/>
          </p:cNvCxnSpPr>
          <p:nvPr/>
        </p:nvCxnSpPr>
        <p:spPr>
          <a:xfrm>
            <a:off x="1347656" y="3659318"/>
            <a:ext cx="1885263" cy="1663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425299" y="3419806"/>
            <a:ext cx="922357" cy="479023"/>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Other physico chemical water changes</a:t>
            </a:r>
          </a:p>
        </p:txBody>
      </p:sp>
      <p:cxnSp>
        <p:nvCxnSpPr>
          <p:cNvPr id="185" name="Straight Arrow Connector 184"/>
          <p:cNvCxnSpPr>
            <a:stCxn id="186" idx="3"/>
            <a:endCxn id="11" idx="1"/>
          </p:cNvCxnSpPr>
          <p:nvPr/>
        </p:nvCxnSpPr>
        <p:spPr>
          <a:xfrm flipV="1">
            <a:off x="1347657" y="4042327"/>
            <a:ext cx="4193489" cy="2556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422253" y="4084158"/>
            <a:ext cx="925404" cy="427646"/>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Other hydrodynamic changes</a:t>
            </a:r>
          </a:p>
        </p:txBody>
      </p:sp>
      <p:cxnSp>
        <p:nvCxnSpPr>
          <p:cNvPr id="196" name="Straight Arrow Connector 195"/>
          <p:cNvCxnSpPr>
            <a:stCxn id="197" idx="3"/>
            <a:endCxn id="161" idx="2"/>
          </p:cNvCxnSpPr>
          <p:nvPr/>
        </p:nvCxnSpPr>
        <p:spPr>
          <a:xfrm flipV="1">
            <a:off x="1358706" y="2941326"/>
            <a:ext cx="4014386" cy="29844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7" name="Rounded Rectangle 196"/>
          <p:cNvSpPr/>
          <p:nvPr/>
        </p:nvSpPr>
        <p:spPr>
          <a:xfrm>
            <a:off x="414248" y="5711955"/>
            <a:ext cx="944458" cy="427646"/>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Increased droughts</a:t>
            </a:r>
          </a:p>
        </p:txBody>
      </p:sp>
      <p:sp>
        <p:nvSpPr>
          <p:cNvPr id="202" name="Rounded Rectangle 201"/>
          <p:cNvSpPr/>
          <p:nvPr/>
        </p:nvSpPr>
        <p:spPr>
          <a:xfrm>
            <a:off x="440827" y="2541052"/>
            <a:ext cx="900128" cy="427646"/>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Season changes</a:t>
            </a:r>
          </a:p>
        </p:txBody>
      </p:sp>
      <p:sp>
        <p:nvSpPr>
          <p:cNvPr id="216" name="Rounded Rectangle 215"/>
          <p:cNvSpPr/>
          <p:nvPr/>
        </p:nvSpPr>
        <p:spPr>
          <a:xfrm>
            <a:off x="1886657" y="1503110"/>
            <a:ext cx="914400" cy="456556"/>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Pathogens and parasites</a:t>
            </a:r>
          </a:p>
        </p:txBody>
      </p:sp>
      <p:cxnSp>
        <p:nvCxnSpPr>
          <p:cNvPr id="217" name="Straight Arrow Connector 216"/>
          <p:cNvCxnSpPr>
            <a:stCxn id="22" idx="3"/>
            <a:endCxn id="216" idx="1"/>
          </p:cNvCxnSpPr>
          <p:nvPr/>
        </p:nvCxnSpPr>
        <p:spPr>
          <a:xfrm>
            <a:off x="1342197" y="1103913"/>
            <a:ext cx="544460" cy="6274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216" idx="3"/>
            <a:endCxn id="161" idx="1"/>
          </p:cNvCxnSpPr>
          <p:nvPr/>
        </p:nvCxnSpPr>
        <p:spPr>
          <a:xfrm>
            <a:off x="2801057" y="1731388"/>
            <a:ext cx="2114835" cy="8247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a:stCxn id="89" idx="3"/>
            <a:endCxn id="216" idx="1"/>
          </p:cNvCxnSpPr>
          <p:nvPr/>
        </p:nvCxnSpPr>
        <p:spPr>
          <a:xfrm flipV="1">
            <a:off x="1347656" y="1731388"/>
            <a:ext cx="539001" cy="19279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202" idx="3"/>
            <a:endCxn id="216" idx="1"/>
          </p:cNvCxnSpPr>
          <p:nvPr/>
        </p:nvCxnSpPr>
        <p:spPr>
          <a:xfrm flipV="1">
            <a:off x="1340955" y="1731388"/>
            <a:ext cx="545702" cy="10234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3232919" y="3661267"/>
            <a:ext cx="914400" cy="328788"/>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Water quality</a:t>
            </a:r>
          </a:p>
        </p:txBody>
      </p:sp>
      <p:cxnSp>
        <p:nvCxnSpPr>
          <p:cNvPr id="263" name="Straight Arrow Connector 262"/>
          <p:cNvCxnSpPr>
            <a:stCxn id="244" idx="3"/>
            <a:endCxn id="11" idx="1"/>
          </p:cNvCxnSpPr>
          <p:nvPr/>
        </p:nvCxnSpPr>
        <p:spPr>
          <a:xfrm>
            <a:off x="4147319" y="3825661"/>
            <a:ext cx="1393827" cy="2166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a:stCxn id="101" idx="2"/>
            <a:endCxn id="202" idx="0"/>
          </p:cNvCxnSpPr>
          <p:nvPr/>
        </p:nvCxnSpPr>
        <p:spPr>
          <a:xfrm>
            <a:off x="886861" y="2411797"/>
            <a:ext cx="4030" cy="12925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0" name="Rounded Rectangle 289"/>
          <p:cNvSpPr/>
          <p:nvPr/>
        </p:nvSpPr>
        <p:spPr>
          <a:xfrm>
            <a:off x="8763984" y="1149358"/>
            <a:ext cx="914400" cy="495404"/>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Increased production costs</a:t>
            </a:r>
          </a:p>
        </p:txBody>
      </p:sp>
      <p:sp>
        <p:nvSpPr>
          <p:cNvPr id="298" name="Rounded Rectangle 297"/>
          <p:cNvSpPr/>
          <p:nvPr/>
        </p:nvSpPr>
        <p:spPr>
          <a:xfrm>
            <a:off x="3293578" y="5689465"/>
            <a:ext cx="1369862" cy="1028480"/>
          </a:xfrm>
          <a:prstGeom prst="roundRect">
            <a:avLst/>
          </a:prstGeom>
          <a:solidFill>
            <a:schemeClr val="bg1">
              <a:lumMod val="85000"/>
            </a:schemeClr>
          </a:solidFill>
          <a:ln w="38100">
            <a:solidFill>
              <a:srgbClr val="7030A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900" b="1" dirty="0"/>
              <a:t>NON DIRECT CLIMATE RELATED problems</a:t>
            </a:r>
          </a:p>
          <a:p>
            <a:pPr algn="ctr"/>
            <a:r>
              <a:rPr lang="en-GB" sz="900" dirty="0"/>
              <a:t>Bio toxins (DSP, PSP, ASP) increasing levels</a:t>
            </a:r>
          </a:p>
          <a:p>
            <a:pPr algn="ctr"/>
            <a:r>
              <a:rPr lang="en-GB" sz="900" dirty="0"/>
              <a:t>Sea current changes, wind current changes</a:t>
            </a:r>
          </a:p>
        </p:txBody>
      </p:sp>
      <p:sp>
        <p:nvSpPr>
          <p:cNvPr id="90" name="Rounded Rectangle 89"/>
          <p:cNvSpPr/>
          <p:nvPr/>
        </p:nvSpPr>
        <p:spPr>
          <a:xfrm>
            <a:off x="427902" y="1428455"/>
            <a:ext cx="915538" cy="395789"/>
          </a:xfrm>
          <a:prstGeom prst="roundRect">
            <a:avLst/>
          </a:prstGeom>
          <a:solidFill>
            <a:schemeClr val="bg1"/>
          </a:solidFill>
          <a:ln w="38100" cmpd="sng">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Ocean acidification</a:t>
            </a:r>
          </a:p>
        </p:txBody>
      </p:sp>
      <p:sp>
        <p:nvSpPr>
          <p:cNvPr id="161" name="Rounded Rectangle 160"/>
          <p:cNvSpPr/>
          <p:nvPr/>
        </p:nvSpPr>
        <p:spPr>
          <a:xfrm>
            <a:off x="4915892" y="2170929"/>
            <a:ext cx="914400" cy="770397"/>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Changes to survival, health and fitness and growth and food webs</a:t>
            </a:r>
          </a:p>
        </p:txBody>
      </p:sp>
      <p:sp>
        <p:nvSpPr>
          <p:cNvPr id="164" name="Rounded Rectangle 163"/>
          <p:cNvSpPr/>
          <p:nvPr/>
        </p:nvSpPr>
        <p:spPr>
          <a:xfrm>
            <a:off x="1894424" y="4979407"/>
            <a:ext cx="914400" cy="473075"/>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Changes in physiological tolerance</a:t>
            </a:r>
          </a:p>
        </p:txBody>
      </p:sp>
      <p:sp>
        <p:nvSpPr>
          <p:cNvPr id="165" name="Rounded Rectangle 164"/>
          <p:cNvSpPr/>
          <p:nvPr/>
        </p:nvSpPr>
        <p:spPr>
          <a:xfrm>
            <a:off x="1889097" y="2116369"/>
            <a:ext cx="946521" cy="449736"/>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Changes in reproductive success</a:t>
            </a:r>
          </a:p>
        </p:txBody>
      </p:sp>
      <p:cxnSp>
        <p:nvCxnSpPr>
          <p:cNvPr id="207" name="Straight Arrow Connector 206"/>
          <p:cNvCxnSpPr>
            <a:stCxn id="165" idx="3"/>
            <a:endCxn id="161" idx="1"/>
          </p:cNvCxnSpPr>
          <p:nvPr/>
        </p:nvCxnSpPr>
        <p:spPr>
          <a:xfrm>
            <a:off x="2835618" y="2341237"/>
            <a:ext cx="2080274" cy="2148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3" name="Rounded Rectangle 212"/>
          <p:cNvSpPr/>
          <p:nvPr/>
        </p:nvSpPr>
        <p:spPr>
          <a:xfrm>
            <a:off x="3443935" y="2874288"/>
            <a:ext cx="914400" cy="328788"/>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Prey availability</a:t>
            </a:r>
          </a:p>
        </p:txBody>
      </p:sp>
      <p:sp>
        <p:nvSpPr>
          <p:cNvPr id="214" name="Rounded Rectangle 213"/>
          <p:cNvSpPr/>
          <p:nvPr/>
        </p:nvSpPr>
        <p:spPr>
          <a:xfrm>
            <a:off x="1894424" y="4303970"/>
            <a:ext cx="914400" cy="518414"/>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Competition with non native species</a:t>
            </a:r>
          </a:p>
        </p:txBody>
      </p:sp>
      <p:sp>
        <p:nvSpPr>
          <p:cNvPr id="219" name="Rounded Rectangle 218"/>
          <p:cNvSpPr/>
          <p:nvPr/>
        </p:nvSpPr>
        <p:spPr>
          <a:xfrm>
            <a:off x="1894903" y="2843696"/>
            <a:ext cx="914400" cy="546993"/>
          </a:xfrm>
          <a:prstGeom prst="roundRect">
            <a:avLst/>
          </a:prstGeom>
          <a:solidFill>
            <a:schemeClr val="bg1"/>
          </a:solidFill>
          <a:ln w="38100">
            <a:solidFill>
              <a:srgbClr val="0070C0"/>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GB" sz="1000" dirty="0"/>
              <a:t>Damage to aquaculture infrastructure</a:t>
            </a:r>
          </a:p>
        </p:txBody>
      </p:sp>
      <p:cxnSp>
        <p:nvCxnSpPr>
          <p:cNvPr id="221" name="Straight Arrow Connector 220"/>
          <p:cNvCxnSpPr>
            <a:stCxn id="101" idx="3"/>
            <a:endCxn id="219" idx="1"/>
          </p:cNvCxnSpPr>
          <p:nvPr/>
        </p:nvCxnSpPr>
        <p:spPr>
          <a:xfrm>
            <a:off x="1343440" y="2208433"/>
            <a:ext cx="551463" cy="9087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a:stCxn id="22" idx="3"/>
            <a:endCxn id="214" idx="1"/>
          </p:cNvCxnSpPr>
          <p:nvPr/>
        </p:nvCxnSpPr>
        <p:spPr>
          <a:xfrm>
            <a:off x="1342197" y="1103913"/>
            <a:ext cx="552227" cy="34592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a:stCxn id="161" idx="2"/>
            <a:endCxn id="11" idx="1"/>
          </p:cNvCxnSpPr>
          <p:nvPr/>
        </p:nvCxnSpPr>
        <p:spPr>
          <a:xfrm>
            <a:off x="5373092" y="2941326"/>
            <a:ext cx="168054" cy="11010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a:stCxn id="22" idx="3"/>
            <a:endCxn id="164" idx="1"/>
          </p:cNvCxnSpPr>
          <p:nvPr/>
        </p:nvCxnSpPr>
        <p:spPr>
          <a:xfrm>
            <a:off x="1342197" y="1103913"/>
            <a:ext cx="552227" cy="41120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stCxn id="89" idx="3"/>
            <a:endCxn id="164" idx="1"/>
          </p:cNvCxnSpPr>
          <p:nvPr/>
        </p:nvCxnSpPr>
        <p:spPr>
          <a:xfrm>
            <a:off x="1347656" y="3659318"/>
            <a:ext cx="546768" cy="15566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p:cNvCxnSpPr>
            <a:stCxn id="164" idx="3"/>
            <a:endCxn id="244" idx="2"/>
          </p:cNvCxnSpPr>
          <p:nvPr/>
        </p:nvCxnSpPr>
        <p:spPr>
          <a:xfrm flipV="1">
            <a:off x="2808824" y="3990055"/>
            <a:ext cx="881295" cy="12258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p:cNvCxnSpPr>
            <a:stCxn id="244" idx="0"/>
            <a:endCxn id="213" idx="2"/>
          </p:cNvCxnSpPr>
          <p:nvPr/>
        </p:nvCxnSpPr>
        <p:spPr>
          <a:xfrm flipV="1">
            <a:off x="3690119" y="3203076"/>
            <a:ext cx="211016" cy="4581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p:cNvCxnSpPr>
            <a:stCxn id="213" idx="3"/>
            <a:endCxn id="161" idx="1"/>
          </p:cNvCxnSpPr>
          <p:nvPr/>
        </p:nvCxnSpPr>
        <p:spPr>
          <a:xfrm flipV="1">
            <a:off x="4358335" y="2556128"/>
            <a:ext cx="557557" cy="4825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p:cNvCxnSpPr>
            <a:stCxn id="20" idx="2"/>
            <a:endCxn id="213" idx="0"/>
          </p:cNvCxnSpPr>
          <p:nvPr/>
        </p:nvCxnSpPr>
        <p:spPr>
          <a:xfrm>
            <a:off x="3779072" y="1532799"/>
            <a:ext cx="122063" cy="134148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7" name="Rounded Rectangle 366"/>
          <p:cNvSpPr/>
          <p:nvPr/>
        </p:nvSpPr>
        <p:spPr>
          <a:xfrm>
            <a:off x="10698969" y="5946844"/>
            <a:ext cx="914400" cy="683015"/>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Costs for adaptations of gear or operations</a:t>
            </a:r>
          </a:p>
        </p:txBody>
      </p:sp>
      <p:cxnSp>
        <p:nvCxnSpPr>
          <p:cNvPr id="369" name="Straight Arrow Connector 368"/>
          <p:cNvCxnSpPr>
            <a:stCxn id="11" idx="3"/>
            <a:endCxn id="367" idx="1"/>
          </p:cNvCxnSpPr>
          <p:nvPr/>
        </p:nvCxnSpPr>
        <p:spPr>
          <a:xfrm>
            <a:off x="6564404" y="4042327"/>
            <a:ext cx="4134565" cy="2246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298" idx="0"/>
            <a:endCxn id="11" idx="1"/>
          </p:cNvCxnSpPr>
          <p:nvPr/>
        </p:nvCxnSpPr>
        <p:spPr>
          <a:xfrm flipV="1">
            <a:off x="3978509" y="4042327"/>
            <a:ext cx="1562637" cy="16471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4" name="Rounded Rectangle 383"/>
          <p:cNvSpPr/>
          <p:nvPr/>
        </p:nvSpPr>
        <p:spPr>
          <a:xfrm>
            <a:off x="10616719" y="4013260"/>
            <a:ext cx="914400" cy="484808"/>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Reduced employment</a:t>
            </a:r>
          </a:p>
        </p:txBody>
      </p:sp>
      <p:cxnSp>
        <p:nvCxnSpPr>
          <p:cNvPr id="385" name="Straight Arrow Connector 384"/>
          <p:cNvCxnSpPr>
            <a:stCxn id="11" idx="3"/>
            <a:endCxn id="384" idx="1"/>
          </p:cNvCxnSpPr>
          <p:nvPr/>
        </p:nvCxnSpPr>
        <p:spPr>
          <a:xfrm>
            <a:off x="6564404" y="4042327"/>
            <a:ext cx="4052315" cy="2133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84" idx="0"/>
            <a:endCxn id="65" idx="2"/>
          </p:cNvCxnSpPr>
          <p:nvPr/>
        </p:nvCxnSpPr>
        <p:spPr>
          <a:xfrm flipV="1">
            <a:off x="11073919" y="3346836"/>
            <a:ext cx="3027" cy="666424"/>
          </a:xfrm>
          <a:prstGeom prst="line">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7" name="Rounded Rectangle 406"/>
          <p:cNvSpPr/>
          <p:nvPr/>
        </p:nvSpPr>
        <p:spPr>
          <a:xfrm>
            <a:off x="10619746" y="1155921"/>
            <a:ext cx="914400" cy="488841"/>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Higher market prices</a:t>
            </a:r>
          </a:p>
        </p:txBody>
      </p:sp>
      <p:cxnSp>
        <p:nvCxnSpPr>
          <p:cNvPr id="408" name="Straight Arrow Connector 407"/>
          <p:cNvCxnSpPr>
            <a:stCxn id="290" idx="3"/>
            <a:endCxn id="407" idx="1"/>
          </p:cNvCxnSpPr>
          <p:nvPr/>
        </p:nvCxnSpPr>
        <p:spPr>
          <a:xfrm>
            <a:off x="9678384" y="1397060"/>
            <a:ext cx="941362" cy="32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p:cNvCxnSpPr>
            <a:stCxn id="11" idx="3"/>
            <a:endCxn id="290" idx="1"/>
          </p:cNvCxnSpPr>
          <p:nvPr/>
        </p:nvCxnSpPr>
        <p:spPr>
          <a:xfrm flipV="1">
            <a:off x="6564404" y="1397060"/>
            <a:ext cx="2199580" cy="26452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p:cNvCxnSpPr>
            <a:stCxn id="290" idx="3"/>
            <a:endCxn id="62" idx="1"/>
          </p:cNvCxnSpPr>
          <p:nvPr/>
        </p:nvCxnSpPr>
        <p:spPr>
          <a:xfrm>
            <a:off x="9678384" y="1397060"/>
            <a:ext cx="941362" cy="72718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2" name="TextBox 461"/>
          <p:cNvSpPr txBox="1"/>
          <p:nvPr/>
        </p:nvSpPr>
        <p:spPr>
          <a:xfrm rot="5400000">
            <a:off x="11315360" y="5700283"/>
            <a:ext cx="1576518" cy="338554"/>
          </a:xfrm>
          <a:prstGeom prst="rect">
            <a:avLst/>
          </a:prstGeom>
          <a:noFill/>
        </p:spPr>
        <p:txBody>
          <a:bodyPr wrap="square" rtlCol="0">
            <a:spAutoFit/>
          </a:bodyPr>
          <a:lstStyle/>
          <a:p>
            <a:pPr algn="ctr"/>
            <a:r>
              <a:rPr lang="en-GB" sz="1600" dirty="0"/>
              <a:t>Low impact</a:t>
            </a:r>
          </a:p>
        </p:txBody>
      </p:sp>
      <p:sp>
        <p:nvSpPr>
          <p:cNvPr id="463" name="TextBox 462"/>
          <p:cNvSpPr txBox="1"/>
          <p:nvPr/>
        </p:nvSpPr>
        <p:spPr>
          <a:xfrm rot="5400000">
            <a:off x="11288036" y="3362296"/>
            <a:ext cx="1576518" cy="338554"/>
          </a:xfrm>
          <a:prstGeom prst="rect">
            <a:avLst/>
          </a:prstGeom>
          <a:noFill/>
        </p:spPr>
        <p:txBody>
          <a:bodyPr wrap="square" rtlCol="0">
            <a:spAutoFit/>
          </a:bodyPr>
          <a:lstStyle/>
          <a:p>
            <a:pPr algn="ctr"/>
            <a:r>
              <a:rPr lang="en-GB" sz="1600" dirty="0"/>
              <a:t>Medium impact</a:t>
            </a:r>
          </a:p>
        </p:txBody>
      </p:sp>
      <p:sp>
        <p:nvSpPr>
          <p:cNvPr id="464" name="Right Brace 463"/>
          <p:cNvSpPr/>
          <p:nvPr/>
        </p:nvSpPr>
        <p:spPr>
          <a:xfrm>
            <a:off x="11592776" y="5467111"/>
            <a:ext cx="280057" cy="88102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65" name="TextBox 464"/>
          <p:cNvSpPr txBox="1"/>
          <p:nvPr/>
        </p:nvSpPr>
        <p:spPr>
          <a:xfrm rot="5400000">
            <a:off x="11336268" y="1311094"/>
            <a:ext cx="1576518" cy="338554"/>
          </a:xfrm>
          <a:prstGeom prst="rect">
            <a:avLst/>
          </a:prstGeom>
          <a:noFill/>
        </p:spPr>
        <p:txBody>
          <a:bodyPr wrap="square" rtlCol="0">
            <a:spAutoFit/>
          </a:bodyPr>
          <a:lstStyle/>
          <a:p>
            <a:pPr algn="ctr"/>
            <a:r>
              <a:rPr lang="en-GB" sz="1600" dirty="0"/>
              <a:t>High Impact</a:t>
            </a:r>
          </a:p>
        </p:txBody>
      </p:sp>
      <p:sp>
        <p:nvSpPr>
          <p:cNvPr id="466" name="Right Brace 465"/>
          <p:cNvSpPr/>
          <p:nvPr/>
        </p:nvSpPr>
        <p:spPr>
          <a:xfrm>
            <a:off x="11619213" y="1079698"/>
            <a:ext cx="239106" cy="69751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467" name="Right Brace 466"/>
          <p:cNvSpPr/>
          <p:nvPr/>
        </p:nvSpPr>
        <p:spPr>
          <a:xfrm>
            <a:off x="11649463" y="2170929"/>
            <a:ext cx="218085" cy="306785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502" name="Straight Connector 501"/>
          <p:cNvCxnSpPr>
            <a:stCxn id="556" idx="2"/>
            <a:endCxn id="503" idx="0"/>
          </p:cNvCxnSpPr>
          <p:nvPr/>
        </p:nvCxnSpPr>
        <p:spPr>
          <a:xfrm flipH="1">
            <a:off x="6909066" y="4233234"/>
            <a:ext cx="401649" cy="455891"/>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3" name="Rounded Rectangle 502"/>
          <p:cNvSpPr/>
          <p:nvPr/>
        </p:nvSpPr>
        <p:spPr>
          <a:xfrm>
            <a:off x="6402809" y="4689125"/>
            <a:ext cx="1012514" cy="471409"/>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Some areas only allow production of bivalves or seaweeds</a:t>
            </a:r>
          </a:p>
        </p:txBody>
      </p:sp>
      <p:sp>
        <p:nvSpPr>
          <p:cNvPr id="504" name="Rounded Rectangle 503"/>
          <p:cNvSpPr/>
          <p:nvPr/>
        </p:nvSpPr>
        <p:spPr>
          <a:xfrm>
            <a:off x="6577111" y="1781257"/>
            <a:ext cx="838212" cy="447622"/>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Competition from other markets/areas</a:t>
            </a:r>
          </a:p>
        </p:txBody>
      </p:sp>
      <p:cxnSp>
        <p:nvCxnSpPr>
          <p:cNvPr id="505" name="Straight Connector 504"/>
          <p:cNvCxnSpPr>
            <a:stCxn id="556" idx="0"/>
            <a:endCxn id="504" idx="2"/>
          </p:cNvCxnSpPr>
          <p:nvPr/>
        </p:nvCxnSpPr>
        <p:spPr>
          <a:xfrm flipH="1" flipV="1">
            <a:off x="6996217" y="2228879"/>
            <a:ext cx="314498" cy="1292678"/>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8268571" y="1743937"/>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5</a:t>
            </a:r>
          </a:p>
        </p:txBody>
      </p:sp>
      <p:sp>
        <p:nvSpPr>
          <p:cNvPr id="555" name="Rounded Rectangle 554"/>
          <p:cNvSpPr/>
          <p:nvPr/>
        </p:nvSpPr>
        <p:spPr>
          <a:xfrm>
            <a:off x="8798379" y="1875452"/>
            <a:ext cx="914400" cy="488841"/>
          </a:xfrm>
          <a:prstGeom prst="roundRect">
            <a:avLst/>
          </a:prstGeom>
          <a:solidFill>
            <a:schemeClr val="bg1"/>
          </a:solidFill>
          <a:ln w="38100">
            <a:solidFill>
              <a:srgbClr val="C00000"/>
            </a:solidFill>
          </a:ln>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ctr"/>
            <a:r>
              <a:rPr lang="en-GB" sz="1000" dirty="0"/>
              <a:t>Lower market sizes of mussels</a:t>
            </a:r>
          </a:p>
        </p:txBody>
      </p:sp>
      <p:sp>
        <p:nvSpPr>
          <p:cNvPr id="556" name="Rounded Rectangle 555"/>
          <p:cNvSpPr/>
          <p:nvPr/>
        </p:nvSpPr>
        <p:spPr>
          <a:xfrm>
            <a:off x="7213254" y="3521557"/>
            <a:ext cx="194921" cy="711677"/>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wrap="square" lIns="0" tIns="0" rIns="0" bIns="0" rtlCol="0" anchor="ctr"/>
          <a:lstStyle/>
          <a:p>
            <a:pPr algn="ctr"/>
            <a:r>
              <a:rPr lang="en-GB" sz="1000" dirty="0"/>
              <a:t>5</a:t>
            </a:r>
          </a:p>
        </p:txBody>
      </p:sp>
      <p:sp>
        <p:nvSpPr>
          <p:cNvPr id="565" name="Rounded Rectangle 564"/>
          <p:cNvSpPr/>
          <p:nvPr/>
        </p:nvSpPr>
        <p:spPr>
          <a:xfrm>
            <a:off x="8268571" y="3474953"/>
            <a:ext cx="181621" cy="948433"/>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wrap="square" lIns="0" tIns="0" rIns="0" bIns="0" rtlCol="0" anchor="ctr"/>
          <a:lstStyle/>
          <a:p>
            <a:pPr algn="ctr"/>
            <a:r>
              <a:rPr lang="en-GB" sz="1000" dirty="0"/>
              <a:t>13</a:t>
            </a:r>
          </a:p>
        </p:txBody>
      </p:sp>
      <p:sp>
        <p:nvSpPr>
          <p:cNvPr id="567" name="Rounded Rectangle 566"/>
          <p:cNvSpPr/>
          <p:nvPr/>
        </p:nvSpPr>
        <p:spPr>
          <a:xfrm>
            <a:off x="8771165" y="5134067"/>
            <a:ext cx="236942" cy="33304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wrap="square" lIns="0" tIns="0" rIns="0" bIns="0" rtlCol="0" anchor="ctr"/>
          <a:lstStyle/>
          <a:p>
            <a:pPr algn="ctr"/>
            <a:r>
              <a:rPr lang="en-GB" sz="1000" dirty="0"/>
              <a:t>13</a:t>
            </a:r>
          </a:p>
        </p:txBody>
      </p:sp>
      <p:cxnSp>
        <p:nvCxnSpPr>
          <p:cNvPr id="568" name="Straight Connector 567"/>
          <p:cNvCxnSpPr>
            <a:stCxn id="565" idx="3"/>
            <a:endCxn id="569" idx="0"/>
          </p:cNvCxnSpPr>
          <p:nvPr/>
        </p:nvCxnSpPr>
        <p:spPr>
          <a:xfrm>
            <a:off x="8450192" y="3949170"/>
            <a:ext cx="1143890" cy="457027"/>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9" name="Rounded Rectangle 568"/>
          <p:cNvSpPr/>
          <p:nvPr/>
        </p:nvSpPr>
        <p:spPr>
          <a:xfrm>
            <a:off x="9110750" y="4406197"/>
            <a:ext cx="966663" cy="529354"/>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Some areas only allow production of bivalves or seaweeds</a:t>
            </a:r>
          </a:p>
        </p:txBody>
      </p:sp>
      <p:cxnSp>
        <p:nvCxnSpPr>
          <p:cNvPr id="575" name="Straight Connector 574"/>
          <p:cNvCxnSpPr>
            <a:stCxn id="567" idx="3"/>
            <a:endCxn id="569" idx="2"/>
          </p:cNvCxnSpPr>
          <p:nvPr/>
        </p:nvCxnSpPr>
        <p:spPr>
          <a:xfrm flipV="1">
            <a:off x="9008107" y="4935551"/>
            <a:ext cx="585975" cy="365038"/>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a:stCxn id="501" idx="0"/>
            <a:endCxn id="504" idx="2"/>
          </p:cNvCxnSpPr>
          <p:nvPr/>
        </p:nvCxnSpPr>
        <p:spPr>
          <a:xfrm flipH="1" flipV="1">
            <a:off x="6996217" y="2228879"/>
            <a:ext cx="900594" cy="1035595"/>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555" idx="3"/>
            <a:endCxn id="62" idx="1"/>
          </p:cNvCxnSpPr>
          <p:nvPr/>
        </p:nvCxnSpPr>
        <p:spPr>
          <a:xfrm>
            <a:off x="9712779" y="2119873"/>
            <a:ext cx="906967" cy="4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1" name="Rounded Rectangle 500"/>
          <p:cNvSpPr/>
          <p:nvPr/>
        </p:nvSpPr>
        <p:spPr>
          <a:xfrm>
            <a:off x="7806160" y="3264474"/>
            <a:ext cx="181302" cy="1053882"/>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wrap="square" lIns="0" tIns="0" rIns="0" bIns="0" rtlCol="0" anchor="ctr"/>
          <a:lstStyle/>
          <a:p>
            <a:pPr algn="ctr"/>
            <a:r>
              <a:rPr lang="en-GB" sz="1000" dirty="0"/>
              <a:t>d</a:t>
            </a:r>
          </a:p>
          <a:p>
            <a:pPr algn="ctr"/>
            <a:endParaRPr lang="en-GB" sz="1000" dirty="0"/>
          </a:p>
          <a:p>
            <a:pPr algn="ctr"/>
            <a:r>
              <a:rPr lang="en-GB" sz="1000" dirty="0"/>
              <a:t>e</a:t>
            </a:r>
          </a:p>
          <a:p>
            <a:pPr algn="ctr"/>
            <a:endParaRPr lang="en-GB" sz="1000" dirty="0"/>
          </a:p>
          <a:p>
            <a:pPr algn="ctr"/>
            <a:r>
              <a:rPr lang="en-GB" sz="1000" dirty="0"/>
              <a:t>f</a:t>
            </a:r>
          </a:p>
        </p:txBody>
      </p:sp>
      <p:sp>
        <p:nvSpPr>
          <p:cNvPr id="147" name="Rounded Rectangle 146"/>
          <p:cNvSpPr/>
          <p:nvPr/>
        </p:nvSpPr>
        <p:spPr>
          <a:xfrm>
            <a:off x="7922883" y="2595308"/>
            <a:ext cx="345688"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1, 7</a:t>
            </a:r>
          </a:p>
        </p:txBody>
      </p:sp>
      <p:sp>
        <p:nvSpPr>
          <p:cNvPr id="151" name="Rounded Rectangle 150"/>
          <p:cNvSpPr/>
          <p:nvPr/>
        </p:nvSpPr>
        <p:spPr>
          <a:xfrm>
            <a:off x="5138572" y="3767954"/>
            <a:ext cx="167726" cy="863226"/>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a:t>
            </a:r>
          </a:p>
          <a:p>
            <a:pPr algn="ctr"/>
            <a:endParaRPr lang="en-GB" sz="1000" dirty="0"/>
          </a:p>
          <a:p>
            <a:pPr algn="ctr"/>
            <a:r>
              <a:rPr lang="en-GB" sz="1000" dirty="0"/>
              <a:t>7</a:t>
            </a:r>
          </a:p>
        </p:txBody>
      </p:sp>
      <p:sp>
        <p:nvSpPr>
          <p:cNvPr id="152" name="Rounded Rectangle 151"/>
          <p:cNvSpPr/>
          <p:nvPr/>
        </p:nvSpPr>
        <p:spPr>
          <a:xfrm>
            <a:off x="4894492" y="3717381"/>
            <a:ext cx="147833" cy="1178475"/>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3</a:t>
            </a:r>
          </a:p>
        </p:txBody>
      </p:sp>
      <p:sp>
        <p:nvSpPr>
          <p:cNvPr id="153" name="Rounded Rectangle 152"/>
          <p:cNvSpPr/>
          <p:nvPr/>
        </p:nvSpPr>
        <p:spPr>
          <a:xfrm>
            <a:off x="7524379" y="3406972"/>
            <a:ext cx="178481" cy="863226"/>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3</a:t>
            </a:r>
          </a:p>
        </p:txBody>
      </p:sp>
      <p:sp>
        <p:nvSpPr>
          <p:cNvPr id="154" name="Rounded Rectangle 153"/>
          <p:cNvSpPr/>
          <p:nvPr/>
        </p:nvSpPr>
        <p:spPr>
          <a:xfrm>
            <a:off x="8034652" y="1981472"/>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6</a:t>
            </a:r>
          </a:p>
        </p:txBody>
      </p:sp>
      <p:sp>
        <p:nvSpPr>
          <p:cNvPr id="155" name="Rounded Rectangle 154"/>
          <p:cNvSpPr/>
          <p:nvPr/>
        </p:nvSpPr>
        <p:spPr>
          <a:xfrm>
            <a:off x="4621815" y="3584004"/>
            <a:ext cx="154333" cy="1497297"/>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4</a:t>
            </a:r>
          </a:p>
        </p:txBody>
      </p:sp>
      <p:sp>
        <p:nvSpPr>
          <p:cNvPr id="157" name="Rounded Rectangle 156"/>
          <p:cNvSpPr/>
          <p:nvPr/>
        </p:nvSpPr>
        <p:spPr>
          <a:xfrm>
            <a:off x="7775823" y="4610005"/>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5</a:t>
            </a:r>
          </a:p>
        </p:txBody>
      </p:sp>
      <p:sp>
        <p:nvSpPr>
          <p:cNvPr id="158" name="Rounded Rectangle 157"/>
          <p:cNvSpPr/>
          <p:nvPr/>
        </p:nvSpPr>
        <p:spPr>
          <a:xfrm>
            <a:off x="7375652" y="5419711"/>
            <a:ext cx="1074540" cy="292244"/>
          </a:xfrm>
          <a:prstGeom prst="roundRect">
            <a:avLst/>
          </a:prstGeom>
          <a:solidFill>
            <a:schemeClr val="bg1"/>
          </a:solidFill>
          <a:ln w="25400">
            <a:solidFill>
              <a:schemeClr val="bg1">
                <a:lumMod val="5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GB" sz="800" dirty="0"/>
              <a:t>Capital costs</a:t>
            </a:r>
          </a:p>
          <a:p>
            <a:pPr algn="ctr"/>
            <a:r>
              <a:rPr lang="en-GB" sz="800" dirty="0"/>
              <a:t>Lack of financing options</a:t>
            </a:r>
          </a:p>
        </p:txBody>
      </p:sp>
      <p:cxnSp>
        <p:nvCxnSpPr>
          <p:cNvPr id="159" name="Straight Connector 158"/>
          <p:cNvCxnSpPr>
            <a:stCxn id="158" idx="0"/>
            <a:endCxn id="157" idx="2"/>
          </p:cNvCxnSpPr>
          <p:nvPr/>
        </p:nvCxnSpPr>
        <p:spPr>
          <a:xfrm flipH="1" flipV="1">
            <a:off x="7867833" y="4924829"/>
            <a:ext cx="45089" cy="494882"/>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2" name="Rounded Rectangle 161"/>
          <p:cNvSpPr/>
          <p:nvPr/>
        </p:nvSpPr>
        <p:spPr>
          <a:xfrm>
            <a:off x="8624537" y="3297103"/>
            <a:ext cx="345688"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1, 7</a:t>
            </a:r>
          </a:p>
        </p:txBody>
      </p:sp>
      <p:sp>
        <p:nvSpPr>
          <p:cNvPr id="163" name="Rounded Rectangle 162"/>
          <p:cNvSpPr/>
          <p:nvPr/>
        </p:nvSpPr>
        <p:spPr>
          <a:xfrm>
            <a:off x="7773215" y="2202365"/>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8</a:t>
            </a:r>
          </a:p>
        </p:txBody>
      </p:sp>
      <p:sp>
        <p:nvSpPr>
          <p:cNvPr id="166" name="Rounded Rectangle 165"/>
          <p:cNvSpPr/>
          <p:nvPr/>
        </p:nvSpPr>
        <p:spPr>
          <a:xfrm>
            <a:off x="7545801" y="2504196"/>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10</a:t>
            </a:r>
          </a:p>
        </p:txBody>
      </p:sp>
      <p:sp>
        <p:nvSpPr>
          <p:cNvPr id="169" name="Rounded Rectangle 168"/>
          <p:cNvSpPr/>
          <p:nvPr/>
        </p:nvSpPr>
        <p:spPr>
          <a:xfrm>
            <a:off x="4353840" y="3521236"/>
            <a:ext cx="170515" cy="1842361"/>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10</a:t>
            </a:r>
          </a:p>
        </p:txBody>
      </p:sp>
      <p:sp>
        <p:nvSpPr>
          <p:cNvPr id="167" name="Rounded Rectangle 166"/>
          <p:cNvSpPr/>
          <p:nvPr/>
        </p:nvSpPr>
        <p:spPr>
          <a:xfrm>
            <a:off x="8237014" y="4841910"/>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10</a:t>
            </a:r>
          </a:p>
        </p:txBody>
      </p:sp>
      <p:sp>
        <p:nvSpPr>
          <p:cNvPr id="170" name="Rounded Rectangle 169"/>
          <p:cNvSpPr/>
          <p:nvPr/>
        </p:nvSpPr>
        <p:spPr>
          <a:xfrm>
            <a:off x="8310559" y="2330936"/>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11</a:t>
            </a:r>
          </a:p>
        </p:txBody>
      </p:sp>
      <p:sp>
        <p:nvSpPr>
          <p:cNvPr id="171" name="Rounded Rectangle 170"/>
          <p:cNvSpPr/>
          <p:nvPr/>
        </p:nvSpPr>
        <p:spPr>
          <a:xfrm>
            <a:off x="8506348" y="5003122"/>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11</a:t>
            </a:r>
          </a:p>
        </p:txBody>
      </p:sp>
      <p:sp>
        <p:nvSpPr>
          <p:cNvPr id="176" name="Rounded Rectangle 175"/>
          <p:cNvSpPr/>
          <p:nvPr/>
        </p:nvSpPr>
        <p:spPr>
          <a:xfrm>
            <a:off x="9111976" y="3233277"/>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11</a:t>
            </a:r>
          </a:p>
        </p:txBody>
      </p:sp>
      <p:sp>
        <p:nvSpPr>
          <p:cNvPr id="177" name="Rounded Rectangle 176"/>
          <p:cNvSpPr/>
          <p:nvPr/>
        </p:nvSpPr>
        <p:spPr>
          <a:xfrm>
            <a:off x="9437747" y="3175782"/>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9</a:t>
            </a:r>
          </a:p>
        </p:txBody>
      </p:sp>
      <p:sp>
        <p:nvSpPr>
          <p:cNvPr id="178" name="Rounded Rectangle 177"/>
          <p:cNvSpPr/>
          <p:nvPr/>
        </p:nvSpPr>
        <p:spPr>
          <a:xfrm>
            <a:off x="8004589" y="4694840"/>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9</a:t>
            </a:r>
          </a:p>
        </p:txBody>
      </p:sp>
      <p:sp>
        <p:nvSpPr>
          <p:cNvPr id="180" name="Rounded Rectangle 179"/>
          <p:cNvSpPr/>
          <p:nvPr/>
        </p:nvSpPr>
        <p:spPr>
          <a:xfrm>
            <a:off x="9722349" y="3107791"/>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12</a:t>
            </a:r>
          </a:p>
        </p:txBody>
      </p:sp>
      <p:sp>
        <p:nvSpPr>
          <p:cNvPr id="181" name="Rounded Rectangle 180"/>
          <p:cNvSpPr/>
          <p:nvPr/>
        </p:nvSpPr>
        <p:spPr>
          <a:xfrm>
            <a:off x="7294784" y="2863279"/>
            <a:ext cx="184020"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a:t>12</a:t>
            </a:r>
          </a:p>
        </p:txBody>
      </p:sp>
      <p:sp>
        <p:nvSpPr>
          <p:cNvPr id="182" name="Rounded Rectangle 181"/>
          <p:cNvSpPr/>
          <p:nvPr/>
        </p:nvSpPr>
        <p:spPr>
          <a:xfrm>
            <a:off x="9978526" y="3045664"/>
            <a:ext cx="356618"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err="1"/>
              <a:t>a,b,c</a:t>
            </a:r>
            <a:r>
              <a:rPr lang="en-GB" sz="1000" dirty="0"/>
              <a:t> </a:t>
            </a:r>
          </a:p>
        </p:txBody>
      </p:sp>
      <p:sp>
        <p:nvSpPr>
          <p:cNvPr id="183" name="Rounded Rectangle 182"/>
          <p:cNvSpPr/>
          <p:nvPr/>
        </p:nvSpPr>
        <p:spPr>
          <a:xfrm>
            <a:off x="9786140" y="5696514"/>
            <a:ext cx="356618" cy="314824"/>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err="1"/>
              <a:t>a,b,c</a:t>
            </a:r>
            <a:r>
              <a:rPr lang="en-GB" sz="1000" dirty="0"/>
              <a:t> </a:t>
            </a:r>
          </a:p>
        </p:txBody>
      </p:sp>
      <p:sp>
        <p:nvSpPr>
          <p:cNvPr id="184" name="Rounded Rectangle 183"/>
          <p:cNvSpPr/>
          <p:nvPr/>
        </p:nvSpPr>
        <p:spPr>
          <a:xfrm>
            <a:off x="10174245" y="5235046"/>
            <a:ext cx="306896" cy="323286"/>
          </a:xfrm>
          <a:prstGeom prst="roundRect">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lIns="0" tIns="0" rIns="0" bIns="0" rtlCol="0" anchor="ctr"/>
          <a:lstStyle/>
          <a:p>
            <a:pPr algn="ctr"/>
            <a:r>
              <a:rPr lang="en-GB" sz="1000" dirty="0" err="1"/>
              <a:t>a,b,c</a:t>
            </a:r>
            <a:r>
              <a:rPr lang="en-GB" sz="1000" dirty="0"/>
              <a:t> </a:t>
            </a:r>
          </a:p>
        </p:txBody>
      </p:sp>
      <p:sp>
        <p:nvSpPr>
          <p:cNvPr id="187" name="Rounded Rectangle 186"/>
          <p:cNvSpPr/>
          <p:nvPr/>
        </p:nvSpPr>
        <p:spPr>
          <a:xfrm>
            <a:off x="6140256" y="6118667"/>
            <a:ext cx="3155739" cy="621827"/>
          </a:xfrm>
          <a:prstGeom prst="roundRect">
            <a:avLst>
              <a:gd name="adj" fmla="val 3140"/>
            </a:avLst>
          </a:prstGeom>
          <a:solidFill>
            <a:schemeClr val="bg1"/>
          </a:solidFill>
          <a:ln w="31750">
            <a:solidFill>
              <a:srgbClr val="00B050"/>
            </a:solidFill>
          </a:ln>
        </p:spPr>
        <p:style>
          <a:lnRef idx="1">
            <a:schemeClr val="accent6"/>
          </a:lnRef>
          <a:fillRef idx="2">
            <a:schemeClr val="accent6"/>
          </a:fillRef>
          <a:effectRef idx="1">
            <a:schemeClr val="accent6"/>
          </a:effectRef>
          <a:fontRef idx="minor">
            <a:schemeClr val="dk1"/>
          </a:fontRef>
        </p:style>
        <p:txBody>
          <a:bodyPr wrap="square" lIns="72000" tIns="0" rIns="0" bIns="0" rtlCol="0" anchor="ctr"/>
          <a:lstStyle/>
          <a:p>
            <a:r>
              <a:rPr lang="en-GB" sz="900" b="1" dirty="0"/>
              <a:t>Key to control and mitigation measures</a:t>
            </a:r>
          </a:p>
          <a:p>
            <a:r>
              <a:rPr lang="en-GB" sz="900" dirty="0"/>
              <a:t>The key is very large due to good stakeholder participation for this storyline, so is given in the box to the left side (please exit presentation view for this) and is also given on the next slide</a:t>
            </a:r>
          </a:p>
        </p:txBody>
      </p:sp>
      <p:cxnSp>
        <p:nvCxnSpPr>
          <p:cNvPr id="188" name="Straight Connector 187"/>
          <p:cNvCxnSpPr>
            <a:stCxn id="184" idx="0"/>
            <a:endCxn id="569" idx="2"/>
          </p:cNvCxnSpPr>
          <p:nvPr/>
        </p:nvCxnSpPr>
        <p:spPr>
          <a:xfrm flipH="1" flipV="1">
            <a:off x="9594082" y="4935551"/>
            <a:ext cx="733611" cy="299495"/>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25" idx="3"/>
            <a:endCxn id="182" idx="2"/>
          </p:cNvCxnSpPr>
          <p:nvPr/>
        </p:nvCxnSpPr>
        <p:spPr>
          <a:xfrm flipV="1">
            <a:off x="9683014" y="3360488"/>
            <a:ext cx="473821" cy="454639"/>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25" idx="1"/>
            <a:endCxn id="567" idx="3"/>
          </p:cNvCxnSpPr>
          <p:nvPr/>
        </p:nvCxnSpPr>
        <p:spPr>
          <a:xfrm flipH="1">
            <a:off x="9008107" y="3815127"/>
            <a:ext cx="66659" cy="1485462"/>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82" idx="2"/>
            <a:endCxn id="569" idx="0"/>
          </p:cNvCxnSpPr>
          <p:nvPr/>
        </p:nvCxnSpPr>
        <p:spPr>
          <a:xfrm flipH="1">
            <a:off x="9594082" y="3360488"/>
            <a:ext cx="562753" cy="1045709"/>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125" idx="3"/>
            <a:endCxn id="184" idx="0"/>
          </p:cNvCxnSpPr>
          <p:nvPr/>
        </p:nvCxnSpPr>
        <p:spPr>
          <a:xfrm>
            <a:off x="9683014" y="3815127"/>
            <a:ext cx="644679" cy="14199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6911552"/>
      </p:ext>
    </p:extLst>
  </p:cSld>
  <p:clrMapOvr>
    <a:masterClrMapping/>
  </p:clrMapOvr>
</p:sld>
</file>

<file path=ppt/theme/theme1.xml><?xml version="1.0" encoding="utf-8"?>
<a:theme xmlns:a="http://schemas.openxmlformats.org/drawingml/2006/main" name="University of Hull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cosystem Services_Daryl Burdon_10 mins" id="{ED203B0A-0129-4ED0-9AD0-61773CBA7685}" vid="{FB00395F-8F49-45B7-BE51-E7AECD4056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B9E50676A51E5468642D2ADD9403D9C" ma:contentTypeVersion="0" ma:contentTypeDescription="Create a new document." ma:contentTypeScope="" ma:versionID="2a479cc587dce514386f67702654a09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52AD93-3376-4274-AACC-40676C1BC348}">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E4D749A-3CAE-438E-AD73-02B921E8A8AD}">
  <ds:schemaRefs>
    <ds:schemaRef ds:uri="http://schemas.microsoft.com/sharepoint/v3/contenttype/forms"/>
  </ds:schemaRefs>
</ds:datastoreItem>
</file>

<file path=customXml/itemProps3.xml><?xml version="1.0" encoding="utf-8"?>
<ds:datastoreItem xmlns:ds="http://schemas.openxmlformats.org/officeDocument/2006/customXml" ds:itemID="{34CB7929-4DB5-40D0-B969-CC93F83EB2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Matrix Approach_Daryl Burdon_15 mins</Template>
  <TotalTime>5772</TotalTime>
  <Words>1392</Words>
  <Application>Microsoft Office PowerPoint</Application>
  <PresentationFormat>Widescreen</PresentationFormat>
  <Paragraphs>188</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Georgia</vt:lpstr>
      <vt:lpstr>Open Sans</vt:lpstr>
      <vt:lpstr>Symbol</vt:lpstr>
      <vt:lpstr>Times New Roman</vt:lpstr>
      <vt:lpstr>University of Hull Theme</vt:lpstr>
      <vt:lpstr>PowerPoint Presentation</vt:lpstr>
      <vt:lpstr>PowerPoint Presentation</vt:lpstr>
      <vt:lpstr>PowerPoint Presentation</vt:lpstr>
      <vt:lpstr>PowerPoint Presentation</vt:lpstr>
      <vt:lpstr>Bow-tie Analysis as a Problem-Structuring Method</vt:lpstr>
      <vt:lpstr>PowerPoint Presentation</vt:lpstr>
      <vt:lpstr>PowerPoint Presentation</vt:lpstr>
      <vt:lpstr>Framework for tackling the problem and identifying opportunities:</vt:lpstr>
      <vt:lpstr>Mussels – Aquaculture</vt:lpstr>
      <vt:lpstr>PowerPoint Presentation</vt:lpstr>
    </vt:vector>
  </TitlesOfParts>
  <Company>University of Hull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Ecosystem Services: What are they and why are they important?</dc:title>
  <dc:creator>Daryl Burdon</dc:creator>
  <cp:lastModifiedBy>Mike Elliott</cp:lastModifiedBy>
  <cp:revision>285</cp:revision>
  <cp:lastPrinted>2017-07-04T09:55:41Z</cp:lastPrinted>
  <dcterms:created xsi:type="dcterms:W3CDTF">2017-06-30T09:52:12Z</dcterms:created>
  <dcterms:modified xsi:type="dcterms:W3CDTF">2023-01-31T12:03:45Z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0x0101004B9E50676A51E5468642D2ADD9403D9C</vt:lpwstr>
  </property>
</Properties>
</file>